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  <p:sldMasterId id="2147483745" r:id="rId2"/>
    <p:sldMasterId id="2147483794" r:id="rId3"/>
    <p:sldMasterId id="2147483814" r:id="rId4"/>
    <p:sldMasterId id="2147483831" r:id="rId5"/>
  </p:sldMasterIdLst>
  <p:sldIdLst>
    <p:sldId id="256" r:id="rId6"/>
    <p:sldId id="259" r:id="rId7"/>
    <p:sldId id="258" r:id="rId8"/>
    <p:sldId id="273" r:id="rId9"/>
    <p:sldId id="260" r:id="rId10"/>
    <p:sldId id="266" r:id="rId11"/>
    <p:sldId id="262" r:id="rId12"/>
    <p:sldId id="275" r:id="rId13"/>
    <p:sldId id="264" r:id="rId14"/>
    <p:sldId id="267" r:id="rId15"/>
    <p:sldId id="268" r:id="rId16"/>
    <p:sldId id="274" r:id="rId17"/>
    <p:sldId id="271" r:id="rId18"/>
    <p:sldId id="276" r:id="rId19"/>
    <p:sldId id="26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D09622"/>
    <a:srgbClr val="3EBBF0"/>
    <a:srgbClr val="5B9BD5"/>
    <a:srgbClr val="B84C95"/>
    <a:srgbClr val="EE7A1B"/>
    <a:srgbClr val="615E5C"/>
    <a:srgbClr val="625098"/>
    <a:srgbClr val="395088"/>
    <a:srgbClr val="010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7" autoAdjust="0"/>
    <p:restoredTop sz="94660"/>
  </p:normalViewPr>
  <p:slideViewPr>
    <p:cSldViewPr>
      <p:cViewPr varScale="1">
        <p:scale>
          <a:sx n="115" d="100"/>
          <a:sy n="115" d="100"/>
        </p:scale>
        <p:origin x="124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CB-4E45-92DD-5A6B3244FF9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CB-4E45-92DD-5A6B3244FF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876989920"/>
        <c:axId val="877005728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4CB-4E45-92DD-5A6B3244FF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76989920"/>
        <c:axId val="877005728"/>
      </c:lineChart>
      <c:catAx>
        <c:axId val="8769899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77005728"/>
        <c:crosses val="autoZero"/>
        <c:auto val="1"/>
        <c:lblAlgn val="ctr"/>
        <c:lblOffset val="100"/>
        <c:noMultiLvlLbl val="0"/>
      </c:catAx>
      <c:valAx>
        <c:axId val="8770057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76989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09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74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0365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8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58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09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59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52636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6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3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3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71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2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3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7553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892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33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15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66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3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1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18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1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13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08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0365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59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965171"/>
            <a:ext cx="9144000" cy="69006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5655229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1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PRESENTATION HERE</a:t>
            </a:r>
            <a:endParaRPr lang="ko-KR" altLang="en-US" dirty="0"/>
          </a:p>
        </p:txBody>
      </p:sp>
      <p:pic>
        <p:nvPicPr>
          <p:cNvPr id="1027" name="Picture 3" descr="G:\002-KIMS BUSINESS\007-02-Googleslidesppt\02-GSppt-Contents-Kim\20170429\07-\item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442" y="414256"/>
            <a:ext cx="6414918" cy="43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366" y="6730999"/>
            <a:ext cx="9141634" cy="141244"/>
            <a:chOff x="2267744" y="4865360"/>
            <a:chExt cx="8064896" cy="154663"/>
          </a:xfrm>
        </p:grpSpPr>
        <p:sp>
          <p:nvSpPr>
            <p:cNvPr id="2" name="Rectangle 1"/>
            <p:cNvSpPr/>
            <p:nvPr/>
          </p:nvSpPr>
          <p:spPr>
            <a:xfrm>
              <a:off x="2267744" y="4872209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771800" y="4872088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275856" y="4870431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779912" y="4870310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283968" y="4868845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788024" y="4868724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92080" y="4867067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796136" y="4866946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300192" y="4868845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04248" y="4868724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08304" y="4867067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812360" y="4866946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316416" y="4865481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820472" y="4865360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324528" y="4871445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828584" y="4871324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834003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67745" y="0"/>
            <a:ext cx="4608512" cy="6858000"/>
            <a:chOff x="0" y="1347614"/>
            <a:chExt cx="9144000" cy="2448272"/>
          </a:xfrm>
          <a:solidFill>
            <a:srgbClr val="649941">
              <a:alpha val="85000"/>
            </a:srgbClr>
          </a:solidFill>
        </p:grpSpPr>
        <p:sp>
          <p:nvSpPr>
            <p:cNvPr id="6" name="Rectangle 5"/>
            <p:cNvSpPr/>
            <p:nvPr/>
          </p:nvSpPr>
          <p:spPr>
            <a:xfrm>
              <a:off x="0" y="1347614"/>
              <a:ext cx="9144000" cy="2448272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286000" y="1347614"/>
              <a:ext cx="4572000" cy="24482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800"/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485118"/>
            <a:ext cx="9144000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5253205"/>
            <a:ext cx="9144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58616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:\002-KIMS BUSINESS\007-02-Googleslidesppt\02-GSppt-Contents-Kim\20170429\07-\item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70883"/>
            <a:ext cx="2527764" cy="337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553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505" y="164640"/>
            <a:ext cx="8928992" cy="652872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60650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28735"/>
            <a:ext cx="9144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031970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8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3"/>
            <a:ext cx="9144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83568" y="1780479"/>
            <a:ext cx="1296144" cy="134879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83568" y="3370504"/>
            <a:ext cx="1296144" cy="134879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83568" y="4960530"/>
            <a:ext cx="1296144" cy="134879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7" name="Rectangle 26"/>
          <p:cNvSpPr/>
          <p:nvPr/>
        </p:nvSpPr>
        <p:spPr>
          <a:xfrm>
            <a:off x="2166260" y="1780476"/>
            <a:ext cx="6977740" cy="1348800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8" name="Rectangle 27"/>
          <p:cNvSpPr/>
          <p:nvPr/>
        </p:nvSpPr>
        <p:spPr>
          <a:xfrm>
            <a:off x="2166260" y="3370501"/>
            <a:ext cx="6977740" cy="13488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9" name="Rectangle 28"/>
          <p:cNvSpPr/>
          <p:nvPr/>
        </p:nvSpPr>
        <p:spPr>
          <a:xfrm>
            <a:off x="2166260" y="4960527"/>
            <a:ext cx="6977740" cy="1348800"/>
          </a:xfrm>
          <a:prstGeom prst="rect">
            <a:avLst/>
          </a:prstGeom>
          <a:solidFill>
            <a:schemeClr val="accent3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0" name="Rectangle 29"/>
          <p:cNvSpPr/>
          <p:nvPr/>
        </p:nvSpPr>
        <p:spPr>
          <a:xfrm>
            <a:off x="1" y="1780476"/>
            <a:ext cx="511906" cy="134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1" name="Rectangle 30"/>
          <p:cNvSpPr/>
          <p:nvPr/>
        </p:nvSpPr>
        <p:spPr>
          <a:xfrm>
            <a:off x="1" y="3370501"/>
            <a:ext cx="511906" cy="134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2" name="Rectangle 31"/>
          <p:cNvSpPr/>
          <p:nvPr/>
        </p:nvSpPr>
        <p:spPr>
          <a:xfrm>
            <a:off x="1" y="4960527"/>
            <a:ext cx="511906" cy="1348800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33" name="Group 2">
            <a:extLst>
              <a:ext uri="{FF2B5EF4-FFF2-40B4-BE49-F238E27FC236}">
                <a16:creationId xmlns:a16="http://schemas.microsoft.com/office/drawing/2014/main" id="{6E3CB9E0-2383-4255-9EF1-8268A614EEEE}"/>
              </a:ext>
            </a:extLst>
          </p:cNvPr>
          <p:cNvGrpSpPr/>
          <p:nvPr/>
        </p:nvGrpSpPr>
        <p:grpSpPr>
          <a:xfrm>
            <a:off x="2366" y="6730999"/>
            <a:ext cx="9141634" cy="141244"/>
            <a:chOff x="2267744" y="4865360"/>
            <a:chExt cx="8064896" cy="154663"/>
          </a:xfrm>
        </p:grpSpPr>
        <p:sp>
          <p:nvSpPr>
            <p:cNvPr id="34" name="Rectangle 1">
              <a:extLst>
                <a:ext uri="{FF2B5EF4-FFF2-40B4-BE49-F238E27FC236}">
                  <a16:creationId xmlns:a16="http://schemas.microsoft.com/office/drawing/2014/main" id="{4B0CF6BD-3392-4544-A141-29F47B1CE57E}"/>
                </a:ext>
              </a:extLst>
            </p:cNvPr>
            <p:cNvSpPr/>
            <p:nvPr/>
          </p:nvSpPr>
          <p:spPr>
            <a:xfrm>
              <a:off x="2267744" y="4872209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5" name="Rectangle 6">
              <a:extLst>
                <a:ext uri="{FF2B5EF4-FFF2-40B4-BE49-F238E27FC236}">
                  <a16:creationId xmlns:a16="http://schemas.microsoft.com/office/drawing/2014/main" id="{622324D8-4779-4A27-9B32-A15B60CA1E3F}"/>
                </a:ext>
              </a:extLst>
            </p:cNvPr>
            <p:cNvSpPr/>
            <p:nvPr/>
          </p:nvSpPr>
          <p:spPr>
            <a:xfrm>
              <a:off x="2771800" y="4872088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Rectangle 7">
              <a:extLst>
                <a:ext uri="{FF2B5EF4-FFF2-40B4-BE49-F238E27FC236}">
                  <a16:creationId xmlns:a16="http://schemas.microsoft.com/office/drawing/2014/main" id="{70D2B963-189F-4326-8718-BF324BCA16CC}"/>
                </a:ext>
              </a:extLst>
            </p:cNvPr>
            <p:cNvSpPr/>
            <p:nvPr/>
          </p:nvSpPr>
          <p:spPr>
            <a:xfrm>
              <a:off x="3275856" y="4870431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7" name="Rectangle 8">
              <a:extLst>
                <a:ext uri="{FF2B5EF4-FFF2-40B4-BE49-F238E27FC236}">
                  <a16:creationId xmlns:a16="http://schemas.microsoft.com/office/drawing/2014/main" id="{7759F427-4CFF-402D-BAC9-E6272942E259}"/>
                </a:ext>
              </a:extLst>
            </p:cNvPr>
            <p:cNvSpPr/>
            <p:nvPr/>
          </p:nvSpPr>
          <p:spPr>
            <a:xfrm>
              <a:off x="3779912" y="4870310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8" name="Rectangle 11">
              <a:extLst>
                <a:ext uri="{FF2B5EF4-FFF2-40B4-BE49-F238E27FC236}">
                  <a16:creationId xmlns:a16="http://schemas.microsoft.com/office/drawing/2014/main" id="{21B2D139-E4A6-4AA1-9E91-EB0C320C9588}"/>
                </a:ext>
              </a:extLst>
            </p:cNvPr>
            <p:cNvSpPr/>
            <p:nvPr/>
          </p:nvSpPr>
          <p:spPr>
            <a:xfrm>
              <a:off x="4283968" y="4868845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9" name="Rectangle 12">
              <a:extLst>
                <a:ext uri="{FF2B5EF4-FFF2-40B4-BE49-F238E27FC236}">
                  <a16:creationId xmlns:a16="http://schemas.microsoft.com/office/drawing/2014/main" id="{E22D69FE-AEE2-458A-BB65-4421D40B3C1E}"/>
                </a:ext>
              </a:extLst>
            </p:cNvPr>
            <p:cNvSpPr/>
            <p:nvPr/>
          </p:nvSpPr>
          <p:spPr>
            <a:xfrm>
              <a:off x="4788024" y="4868724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0" name="Rectangle 13">
              <a:extLst>
                <a:ext uri="{FF2B5EF4-FFF2-40B4-BE49-F238E27FC236}">
                  <a16:creationId xmlns:a16="http://schemas.microsoft.com/office/drawing/2014/main" id="{3E9B7D25-0B74-47AD-A341-CC17CE7D3CF2}"/>
                </a:ext>
              </a:extLst>
            </p:cNvPr>
            <p:cNvSpPr/>
            <p:nvPr/>
          </p:nvSpPr>
          <p:spPr>
            <a:xfrm>
              <a:off x="5292080" y="4867067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1" name="Rectangle 14">
              <a:extLst>
                <a:ext uri="{FF2B5EF4-FFF2-40B4-BE49-F238E27FC236}">
                  <a16:creationId xmlns:a16="http://schemas.microsoft.com/office/drawing/2014/main" id="{18243A91-A937-4727-AA0C-64F7155E171A}"/>
                </a:ext>
              </a:extLst>
            </p:cNvPr>
            <p:cNvSpPr/>
            <p:nvPr/>
          </p:nvSpPr>
          <p:spPr>
            <a:xfrm>
              <a:off x="5796136" y="4866946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2" name="Rectangle 15">
              <a:extLst>
                <a:ext uri="{FF2B5EF4-FFF2-40B4-BE49-F238E27FC236}">
                  <a16:creationId xmlns:a16="http://schemas.microsoft.com/office/drawing/2014/main" id="{DB98DEF8-FADC-4903-9196-0628B7FF4D70}"/>
                </a:ext>
              </a:extLst>
            </p:cNvPr>
            <p:cNvSpPr/>
            <p:nvPr/>
          </p:nvSpPr>
          <p:spPr>
            <a:xfrm>
              <a:off x="6300192" y="4868845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3" name="Rectangle 16">
              <a:extLst>
                <a:ext uri="{FF2B5EF4-FFF2-40B4-BE49-F238E27FC236}">
                  <a16:creationId xmlns:a16="http://schemas.microsoft.com/office/drawing/2014/main" id="{476076CE-F29A-4765-BAB5-55EF8812AA28}"/>
                </a:ext>
              </a:extLst>
            </p:cNvPr>
            <p:cNvSpPr/>
            <p:nvPr/>
          </p:nvSpPr>
          <p:spPr>
            <a:xfrm>
              <a:off x="6804248" y="4868724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4" name="Rectangle 17">
              <a:extLst>
                <a:ext uri="{FF2B5EF4-FFF2-40B4-BE49-F238E27FC236}">
                  <a16:creationId xmlns:a16="http://schemas.microsoft.com/office/drawing/2014/main" id="{7564AFBA-D0EF-48DA-A6B6-20BBAB6A51EF}"/>
                </a:ext>
              </a:extLst>
            </p:cNvPr>
            <p:cNvSpPr/>
            <p:nvPr/>
          </p:nvSpPr>
          <p:spPr>
            <a:xfrm>
              <a:off x="7308304" y="4867067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5" name="Rectangle 18">
              <a:extLst>
                <a:ext uri="{FF2B5EF4-FFF2-40B4-BE49-F238E27FC236}">
                  <a16:creationId xmlns:a16="http://schemas.microsoft.com/office/drawing/2014/main" id="{95C98BE3-6F7D-4D6D-A2E6-A7DCB674C51A}"/>
                </a:ext>
              </a:extLst>
            </p:cNvPr>
            <p:cNvSpPr/>
            <p:nvPr/>
          </p:nvSpPr>
          <p:spPr>
            <a:xfrm>
              <a:off x="7812360" y="4866946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6" name="Rectangle 19">
              <a:extLst>
                <a:ext uri="{FF2B5EF4-FFF2-40B4-BE49-F238E27FC236}">
                  <a16:creationId xmlns:a16="http://schemas.microsoft.com/office/drawing/2014/main" id="{9654DC83-FBA6-4C1B-8A2E-CCDCC688FEE7}"/>
                </a:ext>
              </a:extLst>
            </p:cNvPr>
            <p:cNvSpPr/>
            <p:nvPr/>
          </p:nvSpPr>
          <p:spPr>
            <a:xfrm>
              <a:off x="8316416" y="4865481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20">
              <a:extLst>
                <a:ext uri="{FF2B5EF4-FFF2-40B4-BE49-F238E27FC236}">
                  <a16:creationId xmlns:a16="http://schemas.microsoft.com/office/drawing/2014/main" id="{09B23FBB-894F-4244-A484-4FA3442C3C2D}"/>
                </a:ext>
              </a:extLst>
            </p:cNvPr>
            <p:cNvSpPr/>
            <p:nvPr/>
          </p:nvSpPr>
          <p:spPr>
            <a:xfrm>
              <a:off x="8820472" y="4865360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21">
              <a:extLst>
                <a:ext uri="{FF2B5EF4-FFF2-40B4-BE49-F238E27FC236}">
                  <a16:creationId xmlns:a16="http://schemas.microsoft.com/office/drawing/2014/main" id="{04F25DA4-74DC-4F1B-9ACF-4FA301DEEDD5}"/>
                </a:ext>
              </a:extLst>
            </p:cNvPr>
            <p:cNvSpPr/>
            <p:nvPr/>
          </p:nvSpPr>
          <p:spPr>
            <a:xfrm>
              <a:off x="9324528" y="4871445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22">
              <a:extLst>
                <a:ext uri="{FF2B5EF4-FFF2-40B4-BE49-F238E27FC236}">
                  <a16:creationId xmlns:a16="http://schemas.microsoft.com/office/drawing/2014/main" id="{47C35BF7-5E1C-4341-8835-40B8D75CE509}"/>
                </a:ext>
              </a:extLst>
            </p:cNvPr>
            <p:cNvSpPr/>
            <p:nvPr/>
          </p:nvSpPr>
          <p:spPr>
            <a:xfrm>
              <a:off x="9828584" y="4871324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1799142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9144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23" name="Group 2">
            <a:extLst>
              <a:ext uri="{FF2B5EF4-FFF2-40B4-BE49-F238E27FC236}">
                <a16:creationId xmlns:a16="http://schemas.microsoft.com/office/drawing/2014/main" id="{75A1F0C8-ADE8-49C0-9621-BADA30C5AA62}"/>
              </a:ext>
            </a:extLst>
          </p:cNvPr>
          <p:cNvGrpSpPr/>
          <p:nvPr/>
        </p:nvGrpSpPr>
        <p:grpSpPr>
          <a:xfrm>
            <a:off x="2366" y="6730999"/>
            <a:ext cx="9141634" cy="141244"/>
            <a:chOff x="2267744" y="4865360"/>
            <a:chExt cx="8064896" cy="154663"/>
          </a:xfrm>
        </p:grpSpPr>
        <p:sp>
          <p:nvSpPr>
            <p:cNvPr id="24" name="Rectangle 1">
              <a:extLst>
                <a:ext uri="{FF2B5EF4-FFF2-40B4-BE49-F238E27FC236}">
                  <a16:creationId xmlns:a16="http://schemas.microsoft.com/office/drawing/2014/main" id="{F8E22D68-A56D-46FD-BC42-93B4EAE80021}"/>
                </a:ext>
              </a:extLst>
            </p:cNvPr>
            <p:cNvSpPr/>
            <p:nvPr/>
          </p:nvSpPr>
          <p:spPr>
            <a:xfrm>
              <a:off x="2267744" y="4872209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8D24A598-D874-4C08-BEA7-301F153CADDB}"/>
                </a:ext>
              </a:extLst>
            </p:cNvPr>
            <p:cNvSpPr/>
            <p:nvPr/>
          </p:nvSpPr>
          <p:spPr>
            <a:xfrm>
              <a:off x="2771800" y="4872088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7">
              <a:extLst>
                <a:ext uri="{FF2B5EF4-FFF2-40B4-BE49-F238E27FC236}">
                  <a16:creationId xmlns:a16="http://schemas.microsoft.com/office/drawing/2014/main" id="{53A13DC6-0EDF-4A8E-8E4D-81768F1DF80B}"/>
                </a:ext>
              </a:extLst>
            </p:cNvPr>
            <p:cNvSpPr/>
            <p:nvPr/>
          </p:nvSpPr>
          <p:spPr>
            <a:xfrm>
              <a:off x="3275856" y="4870431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8">
              <a:extLst>
                <a:ext uri="{FF2B5EF4-FFF2-40B4-BE49-F238E27FC236}">
                  <a16:creationId xmlns:a16="http://schemas.microsoft.com/office/drawing/2014/main" id="{F2E441BD-7BE9-4A75-9DB5-735EC46026C2}"/>
                </a:ext>
              </a:extLst>
            </p:cNvPr>
            <p:cNvSpPr/>
            <p:nvPr/>
          </p:nvSpPr>
          <p:spPr>
            <a:xfrm>
              <a:off x="3779912" y="4870310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11">
              <a:extLst>
                <a:ext uri="{FF2B5EF4-FFF2-40B4-BE49-F238E27FC236}">
                  <a16:creationId xmlns:a16="http://schemas.microsoft.com/office/drawing/2014/main" id="{C0BF37B3-A371-4645-A8AB-6294FA0012B1}"/>
                </a:ext>
              </a:extLst>
            </p:cNvPr>
            <p:cNvSpPr/>
            <p:nvPr/>
          </p:nvSpPr>
          <p:spPr>
            <a:xfrm>
              <a:off x="4283968" y="4868845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12">
              <a:extLst>
                <a:ext uri="{FF2B5EF4-FFF2-40B4-BE49-F238E27FC236}">
                  <a16:creationId xmlns:a16="http://schemas.microsoft.com/office/drawing/2014/main" id="{D1F581C4-49C2-4733-8878-B70E3BB3F716}"/>
                </a:ext>
              </a:extLst>
            </p:cNvPr>
            <p:cNvSpPr/>
            <p:nvPr/>
          </p:nvSpPr>
          <p:spPr>
            <a:xfrm>
              <a:off x="4788024" y="4868724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562264D-B2F2-4788-B47F-5919F0A03323}"/>
                </a:ext>
              </a:extLst>
            </p:cNvPr>
            <p:cNvSpPr/>
            <p:nvPr/>
          </p:nvSpPr>
          <p:spPr>
            <a:xfrm>
              <a:off x="5292080" y="4867067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1D2413AA-E9C9-4063-A40F-31C3653DDF8F}"/>
                </a:ext>
              </a:extLst>
            </p:cNvPr>
            <p:cNvSpPr/>
            <p:nvPr/>
          </p:nvSpPr>
          <p:spPr>
            <a:xfrm>
              <a:off x="5796136" y="4866946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15">
              <a:extLst>
                <a:ext uri="{FF2B5EF4-FFF2-40B4-BE49-F238E27FC236}">
                  <a16:creationId xmlns:a16="http://schemas.microsoft.com/office/drawing/2014/main" id="{98EE8A88-944E-4EAF-802A-76F8CA0050AD}"/>
                </a:ext>
              </a:extLst>
            </p:cNvPr>
            <p:cNvSpPr/>
            <p:nvPr/>
          </p:nvSpPr>
          <p:spPr>
            <a:xfrm>
              <a:off x="6300192" y="4868845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16">
              <a:extLst>
                <a:ext uri="{FF2B5EF4-FFF2-40B4-BE49-F238E27FC236}">
                  <a16:creationId xmlns:a16="http://schemas.microsoft.com/office/drawing/2014/main" id="{0A2BE1D3-6B9D-4BA7-AAC7-928A6AA44D80}"/>
                </a:ext>
              </a:extLst>
            </p:cNvPr>
            <p:cNvSpPr/>
            <p:nvPr/>
          </p:nvSpPr>
          <p:spPr>
            <a:xfrm>
              <a:off x="6804248" y="4868724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17">
              <a:extLst>
                <a:ext uri="{FF2B5EF4-FFF2-40B4-BE49-F238E27FC236}">
                  <a16:creationId xmlns:a16="http://schemas.microsoft.com/office/drawing/2014/main" id="{576E8FCF-68A2-4B49-93A1-8F3AE723DA83}"/>
                </a:ext>
              </a:extLst>
            </p:cNvPr>
            <p:cNvSpPr/>
            <p:nvPr/>
          </p:nvSpPr>
          <p:spPr>
            <a:xfrm>
              <a:off x="7308304" y="4867067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18">
              <a:extLst>
                <a:ext uri="{FF2B5EF4-FFF2-40B4-BE49-F238E27FC236}">
                  <a16:creationId xmlns:a16="http://schemas.microsoft.com/office/drawing/2014/main" id="{E38FF078-492E-46D5-B6EE-4FF39A801B41}"/>
                </a:ext>
              </a:extLst>
            </p:cNvPr>
            <p:cNvSpPr/>
            <p:nvPr/>
          </p:nvSpPr>
          <p:spPr>
            <a:xfrm>
              <a:off x="7812360" y="4866946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Rectangle 19">
              <a:extLst>
                <a:ext uri="{FF2B5EF4-FFF2-40B4-BE49-F238E27FC236}">
                  <a16:creationId xmlns:a16="http://schemas.microsoft.com/office/drawing/2014/main" id="{CE554615-93B8-4E75-BBD0-67603689B6A1}"/>
                </a:ext>
              </a:extLst>
            </p:cNvPr>
            <p:cNvSpPr/>
            <p:nvPr/>
          </p:nvSpPr>
          <p:spPr>
            <a:xfrm>
              <a:off x="8316416" y="4865481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7" name="Rectangle 20">
              <a:extLst>
                <a:ext uri="{FF2B5EF4-FFF2-40B4-BE49-F238E27FC236}">
                  <a16:creationId xmlns:a16="http://schemas.microsoft.com/office/drawing/2014/main" id="{AC36994E-976C-4B08-8784-AAC20FDF60E3}"/>
                </a:ext>
              </a:extLst>
            </p:cNvPr>
            <p:cNvSpPr/>
            <p:nvPr/>
          </p:nvSpPr>
          <p:spPr>
            <a:xfrm>
              <a:off x="8820472" y="4865360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8" name="Rectangle 21">
              <a:extLst>
                <a:ext uri="{FF2B5EF4-FFF2-40B4-BE49-F238E27FC236}">
                  <a16:creationId xmlns:a16="http://schemas.microsoft.com/office/drawing/2014/main" id="{7EEBE4CE-D8B6-495B-ACCE-C188E8DF4878}"/>
                </a:ext>
              </a:extLst>
            </p:cNvPr>
            <p:cNvSpPr/>
            <p:nvPr/>
          </p:nvSpPr>
          <p:spPr>
            <a:xfrm>
              <a:off x="9324528" y="4871445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9" name="Rectangle 22">
              <a:extLst>
                <a:ext uri="{FF2B5EF4-FFF2-40B4-BE49-F238E27FC236}">
                  <a16:creationId xmlns:a16="http://schemas.microsoft.com/office/drawing/2014/main" id="{FD50BD70-C637-458B-8952-261DED7CC717}"/>
                </a:ext>
              </a:extLst>
            </p:cNvPr>
            <p:cNvSpPr/>
            <p:nvPr/>
          </p:nvSpPr>
          <p:spPr>
            <a:xfrm>
              <a:off x="9828584" y="4871324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92208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52636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963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85084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505" y="164640"/>
            <a:ext cx="8928992" cy="652872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60650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28735"/>
            <a:ext cx="9144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D:\Fullppt\005-PNG이미지\모니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55" y="1508787"/>
            <a:ext cx="3312368" cy="39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154420" y="1649749"/>
            <a:ext cx="3043041" cy="24560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7" name="Picture 2" descr="D:\Fullppt\005-PNG이미지\모니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171" y="1489949"/>
            <a:ext cx="3312368" cy="39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898837" y="1630912"/>
            <a:ext cx="3043041" cy="24560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56486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/>
        </p:nvSpPr>
        <p:spPr>
          <a:xfrm>
            <a:off x="3563888" y="1945836"/>
            <a:ext cx="3312127" cy="480000"/>
          </a:xfrm>
          <a:prstGeom prst="homePlate">
            <a:avLst>
              <a:gd name="adj" fmla="val 58282"/>
            </a:avLst>
          </a:prstGeom>
          <a:solidFill>
            <a:schemeClr val="accent4">
              <a:lumMod val="60000"/>
              <a:lumOff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8" name="Pentagon 7"/>
          <p:cNvSpPr/>
          <p:nvPr/>
        </p:nvSpPr>
        <p:spPr>
          <a:xfrm>
            <a:off x="3563889" y="2618055"/>
            <a:ext cx="3672128" cy="480000"/>
          </a:xfrm>
          <a:prstGeom prst="homePlate">
            <a:avLst>
              <a:gd name="adj" fmla="val 58282"/>
            </a:avLst>
          </a:prstGeom>
          <a:solidFill>
            <a:schemeClr val="accent3">
              <a:lumMod val="60000"/>
              <a:lumOff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9" name="Pentagon 8"/>
          <p:cNvSpPr/>
          <p:nvPr/>
        </p:nvSpPr>
        <p:spPr>
          <a:xfrm>
            <a:off x="3563889" y="3290273"/>
            <a:ext cx="4032128" cy="480000"/>
          </a:xfrm>
          <a:prstGeom prst="homePlate">
            <a:avLst>
              <a:gd name="adj" fmla="val 58282"/>
            </a:avLst>
          </a:prstGeom>
          <a:solidFill>
            <a:schemeClr val="accent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2" name="Pentagon 11"/>
          <p:cNvSpPr/>
          <p:nvPr/>
        </p:nvSpPr>
        <p:spPr>
          <a:xfrm>
            <a:off x="3563889" y="3930077"/>
            <a:ext cx="4392128" cy="480000"/>
          </a:xfrm>
          <a:prstGeom prst="homePlate">
            <a:avLst>
              <a:gd name="adj" fmla="val 58282"/>
            </a:avLst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8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3"/>
            <a:ext cx="9144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D:\Fullppt\005-PNG이미지\노트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520942"/>
            <a:ext cx="5218080" cy="353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021008" y="1977694"/>
            <a:ext cx="2501783" cy="24659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30" name="Group 2">
            <a:extLst>
              <a:ext uri="{FF2B5EF4-FFF2-40B4-BE49-F238E27FC236}">
                <a16:creationId xmlns:a16="http://schemas.microsoft.com/office/drawing/2014/main" id="{C13A72D2-F464-40AB-BCA5-8F0F28F9501E}"/>
              </a:ext>
            </a:extLst>
          </p:cNvPr>
          <p:cNvGrpSpPr/>
          <p:nvPr/>
        </p:nvGrpSpPr>
        <p:grpSpPr>
          <a:xfrm>
            <a:off x="2366" y="6730999"/>
            <a:ext cx="9141634" cy="141244"/>
            <a:chOff x="2267744" y="4865360"/>
            <a:chExt cx="8064896" cy="154663"/>
          </a:xfrm>
        </p:grpSpPr>
        <p:sp>
          <p:nvSpPr>
            <p:cNvPr id="31" name="Rectangle 1">
              <a:extLst>
                <a:ext uri="{FF2B5EF4-FFF2-40B4-BE49-F238E27FC236}">
                  <a16:creationId xmlns:a16="http://schemas.microsoft.com/office/drawing/2014/main" id="{438FFFA1-D809-4F75-91E8-41D5DE88B0CA}"/>
                </a:ext>
              </a:extLst>
            </p:cNvPr>
            <p:cNvSpPr/>
            <p:nvPr/>
          </p:nvSpPr>
          <p:spPr>
            <a:xfrm>
              <a:off x="2267744" y="4872209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2" name="Rectangle 6">
              <a:extLst>
                <a:ext uri="{FF2B5EF4-FFF2-40B4-BE49-F238E27FC236}">
                  <a16:creationId xmlns:a16="http://schemas.microsoft.com/office/drawing/2014/main" id="{6E9E44BF-838A-43E0-8C09-A63C02F7A596}"/>
                </a:ext>
              </a:extLst>
            </p:cNvPr>
            <p:cNvSpPr/>
            <p:nvPr/>
          </p:nvSpPr>
          <p:spPr>
            <a:xfrm>
              <a:off x="2771800" y="4872088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7">
              <a:extLst>
                <a:ext uri="{FF2B5EF4-FFF2-40B4-BE49-F238E27FC236}">
                  <a16:creationId xmlns:a16="http://schemas.microsoft.com/office/drawing/2014/main" id="{A0F4344E-487C-4B76-A89D-090E9073C6F4}"/>
                </a:ext>
              </a:extLst>
            </p:cNvPr>
            <p:cNvSpPr/>
            <p:nvPr/>
          </p:nvSpPr>
          <p:spPr>
            <a:xfrm>
              <a:off x="3275856" y="4870431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49C60A68-D099-48B9-9B3C-CA487F566FFB}"/>
                </a:ext>
              </a:extLst>
            </p:cNvPr>
            <p:cNvSpPr/>
            <p:nvPr/>
          </p:nvSpPr>
          <p:spPr>
            <a:xfrm>
              <a:off x="3779912" y="4870310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11">
              <a:extLst>
                <a:ext uri="{FF2B5EF4-FFF2-40B4-BE49-F238E27FC236}">
                  <a16:creationId xmlns:a16="http://schemas.microsoft.com/office/drawing/2014/main" id="{1E673706-38E3-4D83-B2E4-D892E800DBB5}"/>
                </a:ext>
              </a:extLst>
            </p:cNvPr>
            <p:cNvSpPr/>
            <p:nvPr/>
          </p:nvSpPr>
          <p:spPr>
            <a:xfrm>
              <a:off x="4283968" y="4868845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B2B00D80-B95E-42E5-9669-A63EE75AB1E6}"/>
                </a:ext>
              </a:extLst>
            </p:cNvPr>
            <p:cNvSpPr/>
            <p:nvPr/>
          </p:nvSpPr>
          <p:spPr>
            <a:xfrm>
              <a:off x="4788024" y="4868724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7" name="Rectangle 13">
              <a:extLst>
                <a:ext uri="{FF2B5EF4-FFF2-40B4-BE49-F238E27FC236}">
                  <a16:creationId xmlns:a16="http://schemas.microsoft.com/office/drawing/2014/main" id="{3BF28E8B-36EF-45A4-B19C-E3FB3C308892}"/>
                </a:ext>
              </a:extLst>
            </p:cNvPr>
            <p:cNvSpPr/>
            <p:nvPr/>
          </p:nvSpPr>
          <p:spPr>
            <a:xfrm>
              <a:off x="5292080" y="4867067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8" name="Rectangle 14">
              <a:extLst>
                <a:ext uri="{FF2B5EF4-FFF2-40B4-BE49-F238E27FC236}">
                  <a16:creationId xmlns:a16="http://schemas.microsoft.com/office/drawing/2014/main" id="{06219DF2-62AF-47A5-A922-5121B833BBD8}"/>
                </a:ext>
              </a:extLst>
            </p:cNvPr>
            <p:cNvSpPr/>
            <p:nvPr/>
          </p:nvSpPr>
          <p:spPr>
            <a:xfrm>
              <a:off x="5796136" y="4866946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9" name="Rectangle 15">
              <a:extLst>
                <a:ext uri="{FF2B5EF4-FFF2-40B4-BE49-F238E27FC236}">
                  <a16:creationId xmlns:a16="http://schemas.microsoft.com/office/drawing/2014/main" id="{2FE4491E-50BC-4C05-BE33-62624D5A1DBD}"/>
                </a:ext>
              </a:extLst>
            </p:cNvPr>
            <p:cNvSpPr/>
            <p:nvPr/>
          </p:nvSpPr>
          <p:spPr>
            <a:xfrm>
              <a:off x="6300192" y="4868845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0" name="Rectangle 16">
              <a:extLst>
                <a:ext uri="{FF2B5EF4-FFF2-40B4-BE49-F238E27FC236}">
                  <a16:creationId xmlns:a16="http://schemas.microsoft.com/office/drawing/2014/main" id="{D644C7C2-1E32-4F96-8E37-5EF1C7B510B0}"/>
                </a:ext>
              </a:extLst>
            </p:cNvPr>
            <p:cNvSpPr/>
            <p:nvPr/>
          </p:nvSpPr>
          <p:spPr>
            <a:xfrm>
              <a:off x="6804248" y="4868724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1" name="Rectangle 17">
              <a:extLst>
                <a:ext uri="{FF2B5EF4-FFF2-40B4-BE49-F238E27FC236}">
                  <a16:creationId xmlns:a16="http://schemas.microsoft.com/office/drawing/2014/main" id="{251340D8-5710-48BB-8D79-70178F6A3652}"/>
                </a:ext>
              </a:extLst>
            </p:cNvPr>
            <p:cNvSpPr/>
            <p:nvPr/>
          </p:nvSpPr>
          <p:spPr>
            <a:xfrm>
              <a:off x="7308304" y="4867067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2" name="Rectangle 18">
              <a:extLst>
                <a:ext uri="{FF2B5EF4-FFF2-40B4-BE49-F238E27FC236}">
                  <a16:creationId xmlns:a16="http://schemas.microsoft.com/office/drawing/2014/main" id="{852D8D65-05B6-45C6-B11C-EFB134B1BFD4}"/>
                </a:ext>
              </a:extLst>
            </p:cNvPr>
            <p:cNvSpPr/>
            <p:nvPr/>
          </p:nvSpPr>
          <p:spPr>
            <a:xfrm>
              <a:off x="7812360" y="4866946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3" name="Rectangle 19">
              <a:extLst>
                <a:ext uri="{FF2B5EF4-FFF2-40B4-BE49-F238E27FC236}">
                  <a16:creationId xmlns:a16="http://schemas.microsoft.com/office/drawing/2014/main" id="{676FE479-DB62-4E58-A30D-E949E480A1B8}"/>
                </a:ext>
              </a:extLst>
            </p:cNvPr>
            <p:cNvSpPr/>
            <p:nvPr/>
          </p:nvSpPr>
          <p:spPr>
            <a:xfrm>
              <a:off x="8316416" y="4865481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4" name="Rectangle 20">
              <a:extLst>
                <a:ext uri="{FF2B5EF4-FFF2-40B4-BE49-F238E27FC236}">
                  <a16:creationId xmlns:a16="http://schemas.microsoft.com/office/drawing/2014/main" id="{14E3D49C-E692-4267-9F43-814CD90ADF47}"/>
                </a:ext>
              </a:extLst>
            </p:cNvPr>
            <p:cNvSpPr/>
            <p:nvPr/>
          </p:nvSpPr>
          <p:spPr>
            <a:xfrm>
              <a:off x="8820472" y="4865360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5" name="Rectangle 21">
              <a:extLst>
                <a:ext uri="{FF2B5EF4-FFF2-40B4-BE49-F238E27FC236}">
                  <a16:creationId xmlns:a16="http://schemas.microsoft.com/office/drawing/2014/main" id="{B7A4AE3C-8634-40A6-8134-C80DE28633AC}"/>
                </a:ext>
              </a:extLst>
            </p:cNvPr>
            <p:cNvSpPr/>
            <p:nvPr/>
          </p:nvSpPr>
          <p:spPr>
            <a:xfrm>
              <a:off x="9324528" y="4871445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6" name="Rectangle 22">
              <a:extLst>
                <a:ext uri="{FF2B5EF4-FFF2-40B4-BE49-F238E27FC236}">
                  <a16:creationId xmlns:a16="http://schemas.microsoft.com/office/drawing/2014/main" id="{8D838F89-BC9F-49BF-A2E3-527CFE6E254B}"/>
                </a:ext>
              </a:extLst>
            </p:cNvPr>
            <p:cNvSpPr/>
            <p:nvPr/>
          </p:nvSpPr>
          <p:spPr>
            <a:xfrm>
              <a:off x="9828584" y="4871324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162762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91880" y="3429000"/>
            <a:ext cx="216024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652120" y="3429000"/>
            <a:ext cx="349188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" y="3415308"/>
            <a:ext cx="1740797" cy="1728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1739834" y="3415308"/>
            <a:ext cx="1752046" cy="1728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0" y="5143500"/>
            <a:ext cx="3491880" cy="1728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457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4572000" y="0"/>
            <a:ext cx="457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414490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923928" y="2"/>
            <a:ext cx="5220072" cy="4197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11560" y="3717034"/>
            <a:ext cx="2880320" cy="26882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0952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9144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6511239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그림 개체 틀 14">
            <a:extLst>
              <a:ext uri="{FF2B5EF4-FFF2-40B4-BE49-F238E27FC236}">
                <a16:creationId xmlns:a16="http://schemas.microsoft.com/office/drawing/2014/main" id="{9ECFE99B-B579-4A3C-A87A-75084AC09EE1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2"/>
            <a:ext cx="4499992" cy="3332989"/>
          </a:xfrm>
          <a:custGeom>
            <a:avLst/>
            <a:gdLst>
              <a:gd name="connsiteX0" fmla="*/ 0 w 4499992"/>
              <a:gd name="connsiteY0" fmla="*/ 0 h 2499742"/>
              <a:gd name="connsiteX1" fmla="*/ 4499992 w 4499992"/>
              <a:gd name="connsiteY1" fmla="*/ 0 h 2499742"/>
              <a:gd name="connsiteX2" fmla="*/ 4499992 w 4499992"/>
              <a:gd name="connsiteY2" fmla="*/ 1368152 h 2499742"/>
              <a:gd name="connsiteX3" fmla="*/ 3372247 w 4499992"/>
              <a:gd name="connsiteY3" fmla="*/ 1368152 h 2499742"/>
              <a:gd name="connsiteX4" fmla="*/ 3372247 w 4499992"/>
              <a:gd name="connsiteY4" fmla="*/ 2499742 h 2499742"/>
              <a:gd name="connsiteX5" fmla="*/ 0 w 4499992"/>
              <a:gd name="connsiteY5" fmla="*/ 2499742 h 249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9992" h="2499742">
                <a:moveTo>
                  <a:pt x="0" y="0"/>
                </a:moveTo>
                <a:lnTo>
                  <a:pt x="4499992" y="0"/>
                </a:lnTo>
                <a:lnTo>
                  <a:pt x="4499992" y="1368152"/>
                </a:lnTo>
                <a:lnTo>
                  <a:pt x="3372247" y="1368152"/>
                </a:lnTo>
                <a:lnTo>
                  <a:pt x="3372247" y="2499742"/>
                </a:lnTo>
                <a:lnTo>
                  <a:pt x="0" y="24997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그림 개체 틀 13">
            <a:extLst>
              <a:ext uri="{FF2B5EF4-FFF2-40B4-BE49-F238E27FC236}">
                <a16:creationId xmlns:a16="http://schemas.microsoft.com/office/drawing/2014/main" id="{F4858D0D-29DA-4F26-AF18-C0DEB17ABC8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44009" y="2"/>
            <a:ext cx="4499992" cy="3332989"/>
          </a:xfrm>
          <a:custGeom>
            <a:avLst/>
            <a:gdLst>
              <a:gd name="connsiteX0" fmla="*/ 0 w 4499992"/>
              <a:gd name="connsiteY0" fmla="*/ 0 h 2499742"/>
              <a:gd name="connsiteX1" fmla="*/ 4499992 w 4499992"/>
              <a:gd name="connsiteY1" fmla="*/ 0 h 2499742"/>
              <a:gd name="connsiteX2" fmla="*/ 4499992 w 4499992"/>
              <a:gd name="connsiteY2" fmla="*/ 2499742 h 2499742"/>
              <a:gd name="connsiteX3" fmla="*/ 1137667 w 4499992"/>
              <a:gd name="connsiteY3" fmla="*/ 2499742 h 2499742"/>
              <a:gd name="connsiteX4" fmla="*/ 1137667 w 4499992"/>
              <a:gd name="connsiteY4" fmla="*/ 1368152 h 2499742"/>
              <a:gd name="connsiteX5" fmla="*/ 0 w 4499992"/>
              <a:gd name="connsiteY5" fmla="*/ 1368152 h 249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9992" h="2499742">
                <a:moveTo>
                  <a:pt x="0" y="0"/>
                </a:moveTo>
                <a:lnTo>
                  <a:pt x="4499992" y="0"/>
                </a:lnTo>
                <a:lnTo>
                  <a:pt x="4499992" y="2499742"/>
                </a:lnTo>
                <a:lnTo>
                  <a:pt x="1137667" y="2499742"/>
                </a:lnTo>
                <a:lnTo>
                  <a:pt x="1137667" y="1368152"/>
                </a:lnTo>
                <a:lnTo>
                  <a:pt x="0" y="13681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400095AA-D917-4540-B014-EEDB5478D0D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644009" y="3525014"/>
            <a:ext cx="4499992" cy="3332989"/>
          </a:xfrm>
          <a:custGeom>
            <a:avLst/>
            <a:gdLst>
              <a:gd name="connsiteX0" fmla="*/ 1137667 w 4499992"/>
              <a:gd name="connsiteY0" fmla="*/ 0 h 2499742"/>
              <a:gd name="connsiteX1" fmla="*/ 4499992 w 4499992"/>
              <a:gd name="connsiteY1" fmla="*/ 0 h 2499742"/>
              <a:gd name="connsiteX2" fmla="*/ 4499992 w 4499992"/>
              <a:gd name="connsiteY2" fmla="*/ 2499742 h 2499742"/>
              <a:gd name="connsiteX3" fmla="*/ 0 w 4499992"/>
              <a:gd name="connsiteY3" fmla="*/ 2499742 h 2499742"/>
              <a:gd name="connsiteX4" fmla="*/ 0 w 4499992"/>
              <a:gd name="connsiteY4" fmla="*/ 1118616 h 2499742"/>
              <a:gd name="connsiteX5" fmla="*/ 1137667 w 4499992"/>
              <a:gd name="connsiteY5" fmla="*/ 1118616 h 249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9992" h="2499742">
                <a:moveTo>
                  <a:pt x="1137667" y="0"/>
                </a:moveTo>
                <a:lnTo>
                  <a:pt x="4499992" y="0"/>
                </a:lnTo>
                <a:lnTo>
                  <a:pt x="4499992" y="2499742"/>
                </a:lnTo>
                <a:lnTo>
                  <a:pt x="0" y="2499742"/>
                </a:lnTo>
                <a:lnTo>
                  <a:pt x="0" y="1118616"/>
                </a:lnTo>
                <a:lnTo>
                  <a:pt x="1137667" y="11186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그림 개체 틀 15">
            <a:extLst>
              <a:ext uri="{FF2B5EF4-FFF2-40B4-BE49-F238E27FC236}">
                <a16:creationId xmlns:a16="http://schemas.microsoft.com/office/drawing/2014/main" id="{E797F658-C176-47C2-AEB4-F20B23921179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0" y="3525014"/>
            <a:ext cx="4499992" cy="3332989"/>
          </a:xfrm>
          <a:custGeom>
            <a:avLst/>
            <a:gdLst>
              <a:gd name="connsiteX0" fmla="*/ 0 w 4499992"/>
              <a:gd name="connsiteY0" fmla="*/ 0 h 2499742"/>
              <a:gd name="connsiteX1" fmla="*/ 3372247 w 4499992"/>
              <a:gd name="connsiteY1" fmla="*/ 0 h 2499742"/>
              <a:gd name="connsiteX2" fmla="*/ 3372247 w 4499992"/>
              <a:gd name="connsiteY2" fmla="*/ 1118616 h 2499742"/>
              <a:gd name="connsiteX3" fmla="*/ 4499992 w 4499992"/>
              <a:gd name="connsiteY3" fmla="*/ 1118616 h 2499742"/>
              <a:gd name="connsiteX4" fmla="*/ 4499992 w 4499992"/>
              <a:gd name="connsiteY4" fmla="*/ 2499742 h 2499742"/>
              <a:gd name="connsiteX5" fmla="*/ 0 w 4499992"/>
              <a:gd name="connsiteY5" fmla="*/ 2499742 h 249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9992" h="2499742">
                <a:moveTo>
                  <a:pt x="0" y="0"/>
                </a:moveTo>
                <a:lnTo>
                  <a:pt x="3372247" y="0"/>
                </a:lnTo>
                <a:lnTo>
                  <a:pt x="3372247" y="1118616"/>
                </a:lnTo>
                <a:lnTo>
                  <a:pt x="4499992" y="1118616"/>
                </a:lnTo>
                <a:lnTo>
                  <a:pt x="4499992" y="2499742"/>
                </a:lnTo>
                <a:lnTo>
                  <a:pt x="0" y="24997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279738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8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3"/>
            <a:ext cx="9144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799" y="1438675"/>
            <a:ext cx="3373328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516218" y="1622871"/>
            <a:ext cx="1945465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30" name="Group 2">
            <a:extLst>
              <a:ext uri="{FF2B5EF4-FFF2-40B4-BE49-F238E27FC236}">
                <a16:creationId xmlns:a16="http://schemas.microsoft.com/office/drawing/2014/main" id="{8B87355E-D241-4F84-8E34-F12EFC8C5311}"/>
              </a:ext>
            </a:extLst>
          </p:cNvPr>
          <p:cNvGrpSpPr/>
          <p:nvPr/>
        </p:nvGrpSpPr>
        <p:grpSpPr>
          <a:xfrm>
            <a:off x="2366" y="6730999"/>
            <a:ext cx="9141634" cy="141244"/>
            <a:chOff x="2267744" y="4865360"/>
            <a:chExt cx="8064896" cy="154663"/>
          </a:xfrm>
        </p:grpSpPr>
        <p:sp>
          <p:nvSpPr>
            <p:cNvPr id="31" name="Rectangle 1">
              <a:extLst>
                <a:ext uri="{FF2B5EF4-FFF2-40B4-BE49-F238E27FC236}">
                  <a16:creationId xmlns:a16="http://schemas.microsoft.com/office/drawing/2014/main" id="{8A80B83A-8DB6-4419-B9E6-5F4B7AD8250B}"/>
                </a:ext>
              </a:extLst>
            </p:cNvPr>
            <p:cNvSpPr/>
            <p:nvPr/>
          </p:nvSpPr>
          <p:spPr>
            <a:xfrm>
              <a:off x="2267744" y="4872209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2" name="Rectangle 6">
              <a:extLst>
                <a:ext uri="{FF2B5EF4-FFF2-40B4-BE49-F238E27FC236}">
                  <a16:creationId xmlns:a16="http://schemas.microsoft.com/office/drawing/2014/main" id="{43C72C95-08A5-4AE8-AA2B-7F0F1D15237D}"/>
                </a:ext>
              </a:extLst>
            </p:cNvPr>
            <p:cNvSpPr/>
            <p:nvPr/>
          </p:nvSpPr>
          <p:spPr>
            <a:xfrm>
              <a:off x="2771800" y="4872088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7">
              <a:extLst>
                <a:ext uri="{FF2B5EF4-FFF2-40B4-BE49-F238E27FC236}">
                  <a16:creationId xmlns:a16="http://schemas.microsoft.com/office/drawing/2014/main" id="{F744013E-0792-4E51-B21F-CE2E88A9BDF0}"/>
                </a:ext>
              </a:extLst>
            </p:cNvPr>
            <p:cNvSpPr/>
            <p:nvPr/>
          </p:nvSpPr>
          <p:spPr>
            <a:xfrm>
              <a:off x="3275856" y="4870431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5048D8BC-6BEB-40DA-A91D-AE076BF3D670}"/>
                </a:ext>
              </a:extLst>
            </p:cNvPr>
            <p:cNvSpPr/>
            <p:nvPr/>
          </p:nvSpPr>
          <p:spPr>
            <a:xfrm>
              <a:off x="3779912" y="4870310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11">
              <a:extLst>
                <a:ext uri="{FF2B5EF4-FFF2-40B4-BE49-F238E27FC236}">
                  <a16:creationId xmlns:a16="http://schemas.microsoft.com/office/drawing/2014/main" id="{80C6D9FC-EAE8-4EFC-AD4C-7A54C93E55DE}"/>
                </a:ext>
              </a:extLst>
            </p:cNvPr>
            <p:cNvSpPr/>
            <p:nvPr/>
          </p:nvSpPr>
          <p:spPr>
            <a:xfrm>
              <a:off x="4283968" y="4868845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8CA4EF62-C0AE-487F-99C8-557E9C34CF58}"/>
                </a:ext>
              </a:extLst>
            </p:cNvPr>
            <p:cNvSpPr/>
            <p:nvPr/>
          </p:nvSpPr>
          <p:spPr>
            <a:xfrm>
              <a:off x="4788024" y="4868724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7" name="Rectangle 13">
              <a:extLst>
                <a:ext uri="{FF2B5EF4-FFF2-40B4-BE49-F238E27FC236}">
                  <a16:creationId xmlns:a16="http://schemas.microsoft.com/office/drawing/2014/main" id="{C99470B5-F69C-47A6-A008-A055BC5A021B}"/>
                </a:ext>
              </a:extLst>
            </p:cNvPr>
            <p:cNvSpPr/>
            <p:nvPr/>
          </p:nvSpPr>
          <p:spPr>
            <a:xfrm>
              <a:off x="5292080" y="4867067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8" name="Rectangle 14">
              <a:extLst>
                <a:ext uri="{FF2B5EF4-FFF2-40B4-BE49-F238E27FC236}">
                  <a16:creationId xmlns:a16="http://schemas.microsoft.com/office/drawing/2014/main" id="{0B0E86D1-5B0C-4381-A5AE-15D3B0AA4D84}"/>
                </a:ext>
              </a:extLst>
            </p:cNvPr>
            <p:cNvSpPr/>
            <p:nvPr/>
          </p:nvSpPr>
          <p:spPr>
            <a:xfrm>
              <a:off x="5796136" y="4866946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9" name="Rectangle 15">
              <a:extLst>
                <a:ext uri="{FF2B5EF4-FFF2-40B4-BE49-F238E27FC236}">
                  <a16:creationId xmlns:a16="http://schemas.microsoft.com/office/drawing/2014/main" id="{87B717A4-B04E-47EF-9C2D-21FC12E3AC70}"/>
                </a:ext>
              </a:extLst>
            </p:cNvPr>
            <p:cNvSpPr/>
            <p:nvPr/>
          </p:nvSpPr>
          <p:spPr>
            <a:xfrm>
              <a:off x="6300192" y="4868845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0" name="Rectangle 16">
              <a:extLst>
                <a:ext uri="{FF2B5EF4-FFF2-40B4-BE49-F238E27FC236}">
                  <a16:creationId xmlns:a16="http://schemas.microsoft.com/office/drawing/2014/main" id="{08993359-6EE8-4F9B-A1B6-07CADFE356A7}"/>
                </a:ext>
              </a:extLst>
            </p:cNvPr>
            <p:cNvSpPr/>
            <p:nvPr/>
          </p:nvSpPr>
          <p:spPr>
            <a:xfrm>
              <a:off x="6804248" y="4868724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1" name="Rectangle 17">
              <a:extLst>
                <a:ext uri="{FF2B5EF4-FFF2-40B4-BE49-F238E27FC236}">
                  <a16:creationId xmlns:a16="http://schemas.microsoft.com/office/drawing/2014/main" id="{28BBF0BD-20A1-4BE9-8F51-98ACCA87025F}"/>
                </a:ext>
              </a:extLst>
            </p:cNvPr>
            <p:cNvSpPr/>
            <p:nvPr/>
          </p:nvSpPr>
          <p:spPr>
            <a:xfrm>
              <a:off x="7308304" y="4867067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2" name="Rectangle 18">
              <a:extLst>
                <a:ext uri="{FF2B5EF4-FFF2-40B4-BE49-F238E27FC236}">
                  <a16:creationId xmlns:a16="http://schemas.microsoft.com/office/drawing/2014/main" id="{E5999C32-E7D0-45EA-9ED9-5C3EBEF6D1A2}"/>
                </a:ext>
              </a:extLst>
            </p:cNvPr>
            <p:cNvSpPr/>
            <p:nvPr/>
          </p:nvSpPr>
          <p:spPr>
            <a:xfrm>
              <a:off x="7812360" y="4866946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3" name="Rectangle 19">
              <a:extLst>
                <a:ext uri="{FF2B5EF4-FFF2-40B4-BE49-F238E27FC236}">
                  <a16:creationId xmlns:a16="http://schemas.microsoft.com/office/drawing/2014/main" id="{493FEA4D-D2EC-42FF-815F-E1C62644F9D6}"/>
                </a:ext>
              </a:extLst>
            </p:cNvPr>
            <p:cNvSpPr/>
            <p:nvPr/>
          </p:nvSpPr>
          <p:spPr>
            <a:xfrm>
              <a:off x="8316416" y="4865481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4" name="Rectangle 20">
              <a:extLst>
                <a:ext uri="{FF2B5EF4-FFF2-40B4-BE49-F238E27FC236}">
                  <a16:creationId xmlns:a16="http://schemas.microsoft.com/office/drawing/2014/main" id="{DD68CD7F-C635-4A31-91AE-B21DDAD2D667}"/>
                </a:ext>
              </a:extLst>
            </p:cNvPr>
            <p:cNvSpPr/>
            <p:nvPr/>
          </p:nvSpPr>
          <p:spPr>
            <a:xfrm>
              <a:off x="8820472" y="4865360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5" name="Rectangle 21">
              <a:extLst>
                <a:ext uri="{FF2B5EF4-FFF2-40B4-BE49-F238E27FC236}">
                  <a16:creationId xmlns:a16="http://schemas.microsoft.com/office/drawing/2014/main" id="{7EBF13E9-9DF3-4DA7-870E-B2463BDBB2FD}"/>
                </a:ext>
              </a:extLst>
            </p:cNvPr>
            <p:cNvSpPr/>
            <p:nvPr/>
          </p:nvSpPr>
          <p:spPr>
            <a:xfrm>
              <a:off x="9324528" y="4871445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6" name="Rectangle 22">
              <a:extLst>
                <a:ext uri="{FF2B5EF4-FFF2-40B4-BE49-F238E27FC236}">
                  <a16:creationId xmlns:a16="http://schemas.microsoft.com/office/drawing/2014/main" id="{DFA2D170-A948-4315-9FB0-2033E3DE34DA}"/>
                </a:ext>
              </a:extLst>
            </p:cNvPr>
            <p:cNvSpPr/>
            <p:nvPr/>
          </p:nvSpPr>
          <p:spPr>
            <a:xfrm>
              <a:off x="9828584" y="4871324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521695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4572000" cy="22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572000" y="2287259"/>
            <a:ext cx="4572000" cy="22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0" y="4578000"/>
            <a:ext cx="4572000" cy="22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329592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2"/>
            <a:ext cx="9144000" cy="43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80449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3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3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78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9144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/>
        </p:nvSpPr>
        <p:spPr>
          <a:xfrm>
            <a:off x="107505" y="1508787"/>
            <a:ext cx="8928992" cy="518457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031307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54009" y="1508788"/>
            <a:ext cx="2849840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6436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356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466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41400"/>
            <a:ext cx="6858000" cy="2387600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60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274638"/>
            <a:ext cx="78867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535113"/>
            <a:ext cx="3867150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2174878"/>
            <a:ext cx="3867150" cy="399732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2248" y="1535113"/>
            <a:ext cx="3868340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248" y="2174878"/>
            <a:ext cx="3868340" cy="399732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330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405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:\002-KIMS BUSINESS\007-02-Googleslidesppt\02-GSppt-Contents-Kim\20170429\07-\item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70883"/>
            <a:ext cx="2527764" cy="337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1753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9144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23" name="Group 2">
            <a:extLst>
              <a:ext uri="{FF2B5EF4-FFF2-40B4-BE49-F238E27FC236}">
                <a16:creationId xmlns:a16="http://schemas.microsoft.com/office/drawing/2014/main" id="{75A1F0C8-ADE8-49C0-9621-BADA30C5AA62}"/>
              </a:ext>
            </a:extLst>
          </p:cNvPr>
          <p:cNvGrpSpPr/>
          <p:nvPr/>
        </p:nvGrpSpPr>
        <p:grpSpPr>
          <a:xfrm>
            <a:off x="2366" y="6730999"/>
            <a:ext cx="9141634" cy="141244"/>
            <a:chOff x="2267744" y="4865360"/>
            <a:chExt cx="8064896" cy="154663"/>
          </a:xfrm>
        </p:grpSpPr>
        <p:sp>
          <p:nvSpPr>
            <p:cNvPr id="24" name="Rectangle 1">
              <a:extLst>
                <a:ext uri="{FF2B5EF4-FFF2-40B4-BE49-F238E27FC236}">
                  <a16:creationId xmlns:a16="http://schemas.microsoft.com/office/drawing/2014/main" id="{F8E22D68-A56D-46FD-BC42-93B4EAE80021}"/>
                </a:ext>
              </a:extLst>
            </p:cNvPr>
            <p:cNvSpPr/>
            <p:nvPr/>
          </p:nvSpPr>
          <p:spPr>
            <a:xfrm>
              <a:off x="2267744" y="4872209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8D24A598-D874-4C08-BEA7-301F153CADDB}"/>
                </a:ext>
              </a:extLst>
            </p:cNvPr>
            <p:cNvSpPr/>
            <p:nvPr/>
          </p:nvSpPr>
          <p:spPr>
            <a:xfrm>
              <a:off x="2771800" y="4872088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7">
              <a:extLst>
                <a:ext uri="{FF2B5EF4-FFF2-40B4-BE49-F238E27FC236}">
                  <a16:creationId xmlns:a16="http://schemas.microsoft.com/office/drawing/2014/main" id="{53A13DC6-0EDF-4A8E-8E4D-81768F1DF80B}"/>
                </a:ext>
              </a:extLst>
            </p:cNvPr>
            <p:cNvSpPr/>
            <p:nvPr/>
          </p:nvSpPr>
          <p:spPr>
            <a:xfrm>
              <a:off x="3275856" y="4870431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8">
              <a:extLst>
                <a:ext uri="{FF2B5EF4-FFF2-40B4-BE49-F238E27FC236}">
                  <a16:creationId xmlns:a16="http://schemas.microsoft.com/office/drawing/2014/main" id="{F2E441BD-7BE9-4A75-9DB5-735EC46026C2}"/>
                </a:ext>
              </a:extLst>
            </p:cNvPr>
            <p:cNvSpPr/>
            <p:nvPr/>
          </p:nvSpPr>
          <p:spPr>
            <a:xfrm>
              <a:off x="3779912" y="4870310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11">
              <a:extLst>
                <a:ext uri="{FF2B5EF4-FFF2-40B4-BE49-F238E27FC236}">
                  <a16:creationId xmlns:a16="http://schemas.microsoft.com/office/drawing/2014/main" id="{C0BF37B3-A371-4645-A8AB-6294FA0012B1}"/>
                </a:ext>
              </a:extLst>
            </p:cNvPr>
            <p:cNvSpPr/>
            <p:nvPr/>
          </p:nvSpPr>
          <p:spPr>
            <a:xfrm>
              <a:off x="4283968" y="4868845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12">
              <a:extLst>
                <a:ext uri="{FF2B5EF4-FFF2-40B4-BE49-F238E27FC236}">
                  <a16:creationId xmlns:a16="http://schemas.microsoft.com/office/drawing/2014/main" id="{D1F581C4-49C2-4733-8878-B70E3BB3F716}"/>
                </a:ext>
              </a:extLst>
            </p:cNvPr>
            <p:cNvSpPr/>
            <p:nvPr/>
          </p:nvSpPr>
          <p:spPr>
            <a:xfrm>
              <a:off x="4788024" y="4868724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562264D-B2F2-4788-B47F-5919F0A03323}"/>
                </a:ext>
              </a:extLst>
            </p:cNvPr>
            <p:cNvSpPr/>
            <p:nvPr/>
          </p:nvSpPr>
          <p:spPr>
            <a:xfrm>
              <a:off x="5292080" y="4867067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1D2413AA-E9C9-4063-A40F-31C3653DDF8F}"/>
                </a:ext>
              </a:extLst>
            </p:cNvPr>
            <p:cNvSpPr/>
            <p:nvPr/>
          </p:nvSpPr>
          <p:spPr>
            <a:xfrm>
              <a:off x="5796136" y="4866946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15">
              <a:extLst>
                <a:ext uri="{FF2B5EF4-FFF2-40B4-BE49-F238E27FC236}">
                  <a16:creationId xmlns:a16="http://schemas.microsoft.com/office/drawing/2014/main" id="{98EE8A88-944E-4EAF-802A-76F8CA0050AD}"/>
                </a:ext>
              </a:extLst>
            </p:cNvPr>
            <p:cNvSpPr/>
            <p:nvPr/>
          </p:nvSpPr>
          <p:spPr>
            <a:xfrm>
              <a:off x="6300192" y="4868845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16">
              <a:extLst>
                <a:ext uri="{FF2B5EF4-FFF2-40B4-BE49-F238E27FC236}">
                  <a16:creationId xmlns:a16="http://schemas.microsoft.com/office/drawing/2014/main" id="{0A2BE1D3-6B9D-4BA7-AAC7-928A6AA44D80}"/>
                </a:ext>
              </a:extLst>
            </p:cNvPr>
            <p:cNvSpPr/>
            <p:nvPr/>
          </p:nvSpPr>
          <p:spPr>
            <a:xfrm>
              <a:off x="6804248" y="4868724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17">
              <a:extLst>
                <a:ext uri="{FF2B5EF4-FFF2-40B4-BE49-F238E27FC236}">
                  <a16:creationId xmlns:a16="http://schemas.microsoft.com/office/drawing/2014/main" id="{576E8FCF-68A2-4B49-93A1-8F3AE723DA83}"/>
                </a:ext>
              </a:extLst>
            </p:cNvPr>
            <p:cNvSpPr/>
            <p:nvPr/>
          </p:nvSpPr>
          <p:spPr>
            <a:xfrm>
              <a:off x="7308304" y="4867067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18">
              <a:extLst>
                <a:ext uri="{FF2B5EF4-FFF2-40B4-BE49-F238E27FC236}">
                  <a16:creationId xmlns:a16="http://schemas.microsoft.com/office/drawing/2014/main" id="{E38FF078-492E-46D5-B6EE-4FF39A801B41}"/>
                </a:ext>
              </a:extLst>
            </p:cNvPr>
            <p:cNvSpPr/>
            <p:nvPr/>
          </p:nvSpPr>
          <p:spPr>
            <a:xfrm>
              <a:off x="7812360" y="4866946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Rectangle 19">
              <a:extLst>
                <a:ext uri="{FF2B5EF4-FFF2-40B4-BE49-F238E27FC236}">
                  <a16:creationId xmlns:a16="http://schemas.microsoft.com/office/drawing/2014/main" id="{CE554615-93B8-4E75-BBD0-67603689B6A1}"/>
                </a:ext>
              </a:extLst>
            </p:cNvPr>
            <p:cNvSpPr/>
            <p:nvPr/>
          </p:nvSpPr>
          <p:spPr>
            <a:xfrm>
              <a:off x="8316416" y="4865481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7" name="Rectangle 20">
              <a:extLst>
                <a:ext uri="{FF2B5EF4-FFF2-40B4-BE49-F238E27FC236}">
                  <a16:creationId xmlns:a16="http://schemas.microsoft.com/office/drawing/2014/main" id="{AC36994E-976C-4B08-8784-AAC20FDF60E3}"/>
                </a:ext>
              </a:extLst>
            </p:cNvPr>
            <p:cNvSpPr/>
            <p:nvPr/>
          </p:nvSpPr>
          <p:spPr>
            <a:xfrm>
              <a:off x="8820472" y="4865360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8" name="Rectangle 21">
              <a:extLst>
                <a:ext uri="{FF2B5EF4-FFF2-40B4-BE49-F238E27FC236}">
                  <a16:creationId xmlns:a16="http://schemas.microsoft.com/office/drawing/2014/main" id="{7EEBE4CE-D8B6-495B-ACCE-C188E8DF4878}"/>
                </a:ext>
              </a:extLst>
            </p:cNvPr>
            <p:cNvSpPr/>
            <p:nvPr/>
          </p:nvSpPr>
          <p:spPr>
            <a:xfrm>
              <a:off x="9324528" y="4871445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9" name="Rectangle 22">
              <a:extLst>
                <a:ext uri="{FF2B5EF4-FFF2-40B4-BE49-F238E27FC236}">
                  <a16:creationId xmlns:a16="http://schemas.microsoft.com/office/drawing/2014/main" id="{FD50BD70-C637-458B-8952-261DED7CC717}"/>
                </a:ext>
              </a:extLst>
            </p:cNvPr>
            <p:cNvSpPr/>
            <p:nvPr/>
          </p:nvSpPr>
          <p:spPr>
            <a:xfrm>
              <a:off x="9828584" y="4871324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239302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9144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80680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2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3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7553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1540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505" y="164640"/>
            <a:ext cx="8928992" cy="652872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60650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28735"/>
            <a:ext cx="9144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105215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9144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/>
        </p:nvSpPr>
        <p:spPr>
          <a:xfrm>
            <a:off x="107505" y="1508787"/>
            <a:ext cx="8928992" cy="518457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362801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8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3"/>
            <a:ext cx="9144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83568" y="1780479"/>
            <a:ext cx="1296144" cy="134879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83568" y="3370504"/>
            <a:ext cx="1296144" cy="134879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83568" y="4960530"/>
            <a:ext cx="1296144" cy="134879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7" name="Rectangle 26"/>
          <p:cNvSpPr/>
          <p:nvPr/>
        </p:nvSpPr>
        <p:spPr>
          <a:xfrm>
            <a:off x="2166260" y="1780476"/>
            <a:ext cx="6977740" cy="1348800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8" name="Rectangle 27"/>
          <p:cNvSpPr/>
          <p:nvPr/>
        </p:nvSpPr>
        <p:spPr>
          <a:xfrm>
            <a:off x="2166260" y="3370501"/>
            <a:ext cx="6977740" cy="13488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9" name="Rectangle 28"/>
          <p:cNvSpPr/>
          <p:nvPr/>
        </p:nvSpPr>
        <p:spPr>
          <a:xfrm>
            <a:off x="2166260" y="4960527"/>
            <a:ext cx="6977740" cy="1348800"/>
          </a:xfrm>
          <a:prstGeom prst="rect">
            <a:avLst/>
          </a:prstGeom>
          <a:solidFill>
            <a:schemeClr val="accent3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0" name="Rectangle 29"/>
          <p:cNvSpPr/>
          <p:nvPr/>
        </p:nvSpPr>
        <p:spPr>
          <a:xfrm>
            <a:off x="1" y="1780476"/>
            <a:ext cx="511906" cy="134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1" name="Rectangle 30"/>
          <p:cNvSpPr/>
          <p:nvPr/>
        </p:nvSpPr>
        <p:spPr>
          <a:xfrm>
            <a:off x="1" y="3370501"/>
            <a:ext cx="511906" cy="134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2" name="Rectangle 31"/>
          <p:cNvSpPr/>
          <p:nvPr/>
        </p:nvSpPr>
        <p:spPr>
          <a:xfrm>
            <a:off x="1" y="4960527"/>
            <a:ext cx="511906" cy="1348800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33" name="Group 2">
            <a:extLst>
              <a:ext uri="{FF2B5EF4-FFF2-40B4-BE49-F238E27FC236}">
                <a16:creationId xmlns:a16="http://schemas.microsoft.com/office/drawing/2014/main" id="{6E3CB9E0-2383-4255-9EF1-8268A614EEEE}"/>
              </a:ext>
            </a:extLst>
          </p:cNvPr>
          <p:cNvGrpSpPr/>
          <p:nvPr/>
        </p:nvGrpSpPr>
        <p:grpSpPr>
          <a:xfrm>
            <a:off x="2366" y="6730999"/>
            <a:ext cx="9141634" cy="141244"/>
            <a:chOff x="2267744" y="4865360"/>
            <a:chExt cx="8064896" cy="154663"/>
          </a:xfrm>
        </p:grpSpPr>
        <p:sp>
          <p:nvSpPr>
            <p:cNvPr id="34" name="Rectangle 1">
              <a:extLst>
                <a:ext uri="{FF2B5EF4-FFF2-40B4-BE49-F238E27FC236}">
                  <a16:creationId xmlns:a16="http://schemas.microsoft.com/office/drawing/2014/main" id="{4B0CF6BD-3392-4544-A141-29F47B1CE57E}"/>
                </a:ext>
              </a:extLst>
            </p:cNvPr>
            <p:cNvSpPr/>
            <p:nvPr/>
          </p:nvSpPr>
          <p:spPr>
            <a:xfrm>
              <a:off x="2267744" y="4872209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5" name="Rectangle 6">
              <a:extLst>
                <a:ext uri="{FF2B5EF4-FFF2-40B4-BE49-F238E27FC236}">
                  <a16:creationId xmlns:a16="http://schemas.microsoft.com/office/drawing/2014/main" id="{622324D8-4779-4A27-9B32-A15B60CA1E3F}"/>
                </a:ext>
              </a:extLst>
            </p:cNvPr>
            <p:cNvSpPr/>
            <p:nvPr/>
          </p:nvSpPr>
          <p:spPr>
            <a:xfrm>
              <a:off x="2771800" y="4872088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Rectangle 7">
              <a:extLst>
                <a:ext uri="{FF2B5EF4-FFF2-40B4-BE49-F238E27FC236}">
                  <a16:creationId xmlns:a16="http://schemas.microsoft.com/office/drawing/2014/main" id="{70D2B963-189F-4326-8718-BF324BCA16CC}"/>
                </a:ext>
              </a:extLst>
            </p:cNvPr>
            <p:cNvSpPr/>
            <p:nvPr/>
          </p:nvSpPr>
          <p:spPr>
            <a:xfrm>
              <a:off x="3275856" y="4870431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7" name="Rectangle 8">
              <a:extLst>
                <a:ext uri="{FF2B5EF4-FFF2-40B4-BE49-F238E27FC236}">
                  <a16:creationId xmlns:a16="http://schemas.microsoft.com/office/drawing/2014/main" id="{7759F427-4CFF-402D-BAC9-E6272942E259}"/>
                </a:ext>
              </a:extLst>
            </p:cNvPr>
            <p:cNvSpPr/>
            <p:nvPr/>
          </p:nvSpPr>
          <p:spPr>
            <a:xfrm>
              <a:off x="3779912" y="4870310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8" name="Rectangle 11">
              <a:extLst>
                <a:ext uri="{FF2B5EF4-FFF2-40B4-BE49-F238E27FC236}">
                  <a16:creationId xmlns:a16="http://schemas.microsoft.com/office/drawing/2014/main" id="{21B2D139-E4A6-4AA1-9E91-EB0C320C9588}"/>
                </a:ext>
              </a:extLst>
            </p:cNvPr>
            <p:cNvSpPr/>
            <p:nvPr/>
          </p:nvSpPr>
          <p:spPr>
            <a:xfrm>
              <a:off x="4283968" y="4868845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9" name="Rectangle 12">
              <a:extLst>
                <a:ext uri="{FF2B5EF4-FFF2-40B4-BE49-F238E27FC236}">
                  <a16:creationId xmlns:a16="http://schemas.microsoft.com/office/drawing/2014/main" id="{E22D69FE-AEE2-458A-BB65-4421D40B3C1E}"/>
                </a:ext>
              </a:extLst>
            </p:cNvPr>
            <p:cNvSpPr/>
            <p:nvPr/>
          </p:nvSpPr>
          <p:spPr>
            <a:xfrm>
              <a:off x="4788024" y="4868724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0" name="Rectangle 13">
              <a:extLst>
                <a:ext uri="{FF2B5EF4-FFF2-40B4-BE49-F238E27FC236}">
                  <a16:creationId xmlns:a16="http://schemas.microsoft.com/office/drawing/2014/main" id="{3E9B7D25-0B74-47AD-A341-CC17CE7D3CF2}"/>
                </a:ext>
              </a:extLst>
            </p:cNvPr>
            <p:cNvSpPr/>
            <p:nvPr/>
          </p:nvSpPr>
          <p:spPr>
            <a:xfrm>
              <a:off x="5292080" y="4867067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1" name="Rectangle 14">
              <a:extLst>
                <a:ext uri="{FF2B5EF4-FFF2-40B4-BE49-F238E27FC236}">
                  <a16:creationId xmlns:a16="http://schemas.microsoft.com/office/drawing/2014/main" id="{18243A91-A937-4727-AA0C-64F7155E171A}"/>
                </a:ext>
              </a:extLst>
            </p:cNvPr>
            <p:cNvSpPr/>
            <p:nvPr/>
          </p:nvSpPr>
          <p:spPr>
            <a:xfrm>
              <a:off x="5796136" y="4866946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2" name="Rectangle 15">
              <a:extLst>
                <a:ext uri="{FF2B5EF4-FFF2-40B4-BE49-F238E27FC236}">
                  <a16:creationId xmlns:a16="http://schemas.microsoft.com/office/drawing/2014/main" id="{DB98DEF8-FADC-4903-9196-0628B7FF4D70}"/>
                </a:ext>
              </a:extLst>
            </p:cNvPr>
            <p:cNvSpPr/>
            <p:nvPr/>
          </p:nvSpPr>
          <p:spPr>
            <a:xfrm>
              <a:off x="6300192" y="4868845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3" name="Rectangle 16">
              <a:extLst>
                <a:ext uri="{FF2B5EF4-FFF2-40B4-BE49-F238E27FC236}">
                  <a16:creationId xmlns:a16="http://schemas.microsoft.com/office/drawing/2014/main" id="{476076CE-F29A-4765-BAB5-55EF8812AA28}"/>
                </a:ext>
              </a:extLst>
            </p:cNvPr>
            <p:cNvSpPr/>
            <p:nvPr/>
          </p:nvSpPr>
          <p:spPr>
            <a:xfrm>
              <a:off x="6804248" y="4868724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4" name="Rectangle 17">
              <a:extLst>
                <a:ext uri="{FF2B5EF4-FFF2-40B4-BE49-F238E27FC236}">
                  <a16:creationId xmlns:a16="http://schemas.microsoft.com/office/drawing/2014/main" id="{7564AFBA-D0EF-48DA-A6B6-20BBAB6A51EF}"/>
                </a:ext>
              </a:extLst>
            </p:cNvPr>
            <p:cNvSpPr/>
            <p:nvPr/>
          </p:nvSpPr>
          <p:spPr>
            <a:xfrm>
              <a:off x="7308304" y="4867067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5" name="Rectangle 18">
              <a:extLst>
                <a:ext uri="{FF2B5EF4-FFF2-40B4-BE49-F238E27FC236}">
                  <a16:creationId xmlns:a16="http://schemas.microsoft.com/office/drawing/2014/main" id="{95C98BE3-6F7D-4D6D-A2E6-A7DCB674C51A}"/>
                </a:ext>
              </a:extLst>
            </p:cNvPr>
            <p:cNvSpPr/>
            <p:nvPr/>
          </p:nvSpPr>
          <p:spPr>
            <a:xfrm>
              <a:off x="7812360" y="4866946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6" name="Rectangle 19">
              <a:extLst>
                <a:ext uri="{FF2B5EF4-FFF2-40B4-BE49-F238E27FC236}">
                  <a16:creationId xmlns:a16="http://schemas.microsoft.com/office/drawing/2014/main" id="{9654DC83-FBA6-4C1B-8A2E-CCDCC688FEE7}"/>
                </a:ext>
              </a:extLst>
            </p:cNvPr>
            <p:cNvSpPr/>
            <p:nvPr/>
          </p:nvSpPr>
          <p:spPr>
            <a:xfrm>
              <a:off x="8316416" y="4865481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20">
              <a:extLst>
                <a:ext uri="{FF2B5EF4-FFF2-40B4-BE49-F238E27FC236}">
                  <a16:creationId xmlns:a16="http://schemas.microsoft.com/office/drawing/2014/main" id="{09B23FBB-894F-4244-A484-4FA3442C3C2D}"/>
                </a:ext>
              </a:extLst>
            </p:cNvPr>
            <p:cNvSpPr/>
            <p:nvPr/>
          </p:nvSpPr>
          <p:spPr>
            <a:xfrm>
              <a:off x="8820472" y="4865360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21">
              <a:extLst>
                <a:ext uri="{FF2B5EF4-FFF2-40B4-BE49-F238E27FC236}">
                  <a16:creationId xmlns:a16="http://schemas.microsoft.com/office/drawing/2014/main" id="{04F25DA4-74DC-4F1B-9ACF-4FA301DEEDD5}"/>
                </a:ext>
              </a:extLst>
            </p:cNvPr>
            <p:cNvSpPr/>
            <p:nvPr/>
          </p:nvSpPr>
          <p:spPr>
            <a:xfrm>
              <a:off x="9324528" y="4871445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22">
              <a:extLst>
                <a:ext uri="{FF2B5EF4-FFF2-40B4-BE49-F238E27FC236}">
                  <a16:creationId xmlns:a16="http://schemas.microsoft.com/office/drawing/2014/main" id="{47C35BF7-5E1C-4341-8835-40B8D75CE509}"/>
                </a:ext>
              </a:extLst>
            </p:cNvPr>
            <p:cNvSpPr/>
            <p:nvPr/>
          </p:nvSpPr>
          <p:spPr>
            <a:xfrm>
              <a:off x="9828584" y="4871324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0984241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/>
        </p:nvSpPr>
        <p:spPr>
          <a:xfrm>
            <a:off x="3563888" y="1945836"/>
            <a:ext cx="3312127" cy="480000"/>
          </a:xfrm>
          <a:prstGeom prst="homePlate">
            <a:avLst>
              <a:gd name="adj" fmla="val 58282"/>
            </a:avLst>
          </a:prstGeom>
          <a:solidFill>
            <a:schemeClr val="accent4">
              <a:lumMod val="60000"/>
              <a:lumOff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8" name="Pentagon 7"/>
          <p:cNvSpPr/>
          <p:nvPr/>
        </p:nvSpPr>
        <p:spPr>
          <a:xfrm>
            <a:off x="3563889" y="2618055"/>
            <a:ext cx="3672128" cy="480000"/>
          </a:xfrm>
          <a:prstGeom prst="homePlate">
            <a:avLst>
              <a:gd name="adj" fmla="val 58282"/>
            </a:avLst>
          </a:prstGeom>
          <a:solidFill>
            <a:schemeClr val="accent3">
              <a:lumMod val="60000"/>
              <a:lumOff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9" name="Pentagon 8"/>
          <p:cNvSpPr/>
          <p:nvPr/>
        </p:nvSpPr>
        <p:spPr>
          <a:xfrm>
            <a:off x="3563889" y="3290273"/>
            <a:ext cx="4032128" cy="480000"/>
          </a:xfrm>
          <a:prstGeom prst="homePlate">
            <a:avLst>
              <a:gd name="adj" fmla="val 58282"/>
            </a:avLst>
          </a:prstGeom>
          <a:solidFill>
            <a:schemeClr val="accent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2" name="Pentagon 11"/>
          <p:cNvSpPr/>
          <p:nvPr/>
        </p:nvSpPr>
        <p:spPr>
          <a:xfrm>
            <a:off x="3563889" y="3930077"/>
            <a:ext cx="4392128" cy="480000"/>
          </a:xfrm>
          <a:prstGeom prst="homePlate">
            <a:avLst>
              <a:gd name="adj" fmla="val 58282"/>
            </a:avLst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8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3"/>
            <a:ext cx="9144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D:\Fullppt\005-PNG이미지\노트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520942"/>
            <a:ext cx="5218080" cy="353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021008" y="1977694"/>
            <a:ext cx="2501783" cy="24659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30" name="Group 2">
            <a:extLst>
              <a:ext uri="{FF2B5EF4-FFF2-40B4-BE49-F238E27FC236}">
                <a16:creationId xmlns:a16="http://schemas.microsoft.com/office/drawing/2014/main" id="{C13A72D2-F464-40AB-BCA5-8F0F28F9501E}"/>
              </a:ext>
            </a:extLst>
          </p:cNvPr>
          <p:cNvGrpSpPr/>
          <p:nvPr/>
        </p:nvGrpSpPr>
        <p:grpSpPr>
          <a:xfrm>
            <a:off x="2366" y="6730999"/>
            <a:ext cx="9141634" cy="141244"/>
            <a:chOff x="2267744" y="4865360"/>
            <a:chExt cx="8064896" cy="154663"/>
          </a:xfrm>
        </p:grpSpPr>
        <p:sp>
          <p:nvSpPr>
            <p:cNvPr id="31" name="Rectangle 1">
              <a:extLst>
                <a:ext uri="{FF2B5EF4-FFF2-40B4-BE49-F238E27FC236}">
                  <a16:creationId xmlns:a16="http://schemas.microsoft.com/office/drawing/2014/main" id="{438FFFA1-D809-4F75-91E8-41D5DE88B0CA}"/>
                </a:ext>
              </a:extLst>
            </p:cNvPr>
            <p:cNvSpPr/>
            <p:nvPr/>
          </p:nvSpPr>
          <p:spPr>
            <a:xfrm>
              <a:off x="2267744" y="4872209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2" name="Rectangle 6">
              <a:extLst>
                <a:ext uri="{FF2B5EF4-FFF2-40B4-BE49-F238E27FC236}">
                  <a16:creationId xmlns:a16="http://schemas.microsoft.com/office/drawing/2014/main" id="{6E9E44BF-838A-43E0-8C09-A63C02F7A596}"/>
                </a:ext>
              </a:extLst>
            </p:cNvPr>
            <p:cNvSpPr/>
            <p:nvPr/>
          </p:nvSpPr>
          <p:spPr>
            <a:xfrm>
              <a:off x="2771800" y="4872088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7">
              <a:extLst>
                <a:ext uri="{FF2B5EF4-FFF2-40B4-BE49-F238E27FC236}">
                  <a16:creationId xmlns:a16="http://schemas.microsoft.com/office/drawing/2014/main" id="{A0F4344E-487C-4B76-A89D-090E9073C6F4}"/>
                </a:ext>
              </a:extLst>
            </p:cNvPr>
            <p:cNvSpPr/>
            <p:nvPr/>
          </p:nvSpPr>
          <p:spPr>
            <a:xfrm>
              <a:off x="3275856" y="4870431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49C60A68-D099-48B9-9B3C-CA487F566FFB}"/>
                </a:ext>
              </a:extLst>
            </p:cNvPr>
            <p:cNvSpPr/>
            <p:nvPr/>
          </p:nvSpPr>
          <p:spPr>
            <a:xfrm>
              <a:off x="3779912" y="4870310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11">
              <a:extLst>
                <a:ext uri="{FF2B5EF4-FFF2-40B4-BE49-F238E27FC236}">
                  <a16:creationId xmlns:a16="http://schemas.microsoft.com/office/drawing/2014/main" id="{1E673706-38E3-4D83-B2E4-D892E800DBB5}"/>
                </a:ext>
              </a:extLst>
            </p:cNvPr>
            <p:cNvSpPr/>
            <p:nvPr/>
          </p:nvSpPr>
          <p:spPr>
            <a:xfrm>
              <a:off x="4283968" y="4868845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B2B00D80-B95E-42E5-9669-A63EE75AB1E6}"/>
                </a:ext>
              </a:extLst>
            </p:cNvPr>
            <p:cNvSpPr/>
            <p:nvPr/>
          </p:nvSpPr>
          <p:spPr>
            <a:xfrm>
              <a:off x="4788024" y="4868724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7" name="Rectangle 13">
              <a:extLst>
                <a:ext uri="{FF2B5EF4-FFF2-40B4-BE49-F238E27FC236}">
                  <a16:creationId xmlns:a16="http://schemas.microsoft.com/office/drawing/2014/main" id="{3BF28E8B-36EF-45A4-B19C-E3FB3C308892}"/>
                </a:ext>
              </a:extLst>
            </p:cNvPr>
            <p:cNvSpPr/>
            <p:nvPr/>
          </p:nvSpPr>
          <p:spPr>
            <a:xfrm>
              <a:off x="5292080" y="4867067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8" name="Rectangle 14">
              <a:extLst>
                <a:ext uri="{FF2B5EF4-FFF2-40B4-BE49-F238E27FC236}">
                  <a16:creationId xmlns:a16="http://schemas.microsoft.com/office/drawing/2014/main" id="{06219DF2-62AF-47A5-A922-5121B833BBD8}"/>
                </a:ext>
              </a:extLst>
            </p:cNvPr>
            <p:cNvSpPr/>
            <p:nvPr/>
          </p:nvSpPr>
          <p:spPr>
            <a:xfrm>
              <a:off x="5796136" y="4866946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9" name="Rectangle 15">
              <a:extLst>
                <a:ext uri="{FF2B5EF4-FFF2-40B4-BE49-F238E27FC236}">
                  <a16:creationId xmlns:a16="http://schemas.microsoft.com/office/drawing/2014/main" id="{2FE4491E-50BC-4C05-BE33-62624D5A1DBD}"/>
                </a:ext>
              </a:extLst>
            </p:cNvPr>
            <p:cNvSpPr/>
            <p:nvPr/>
          </p:nvSpPr>
          <p:spPr>
            <a:xfrm>
              <a:off x="6300192" y="4868845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0" name="Rectangle 16">
              <a:extLst>
                <a:ext uri="{FF2B5EF4-FFF2-40B4-BE49-F238E27FC236}">
                  <a16:creationId xmlns:a16="http://schemas.microsoft.com/office/drawing/2014/main" id="{D644C7C2-1E32-4F96-8E37-5EF1C7B510B0}"/>
                </a:ext>
              </a:extLst>
            </p:cNvPr>
            <p:cNvSpPr/>
            <p:nvPr/>
          </p:nvSpPr>
          <p:spPr>
            <a:xfrm>
              <a:off x="6804248" y="4868724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1" name="Rectangle 17">
              <a:extLst>
                <a:ext uri="{FF2B5EF4-FFF2-40B4-BE49-F238E27FC236}">
                  <a16:creationId xmlns:a16="http://schemas.microsoft.com/office/drawing/2014/main" id="{251340D8-5710-48BB-8D79-70178F6A3652}"/>
                </a:ext>
              </a:extLst>
            </p:cNvPr>
            <p:cNvSpPr/>
            <p:nvPr/>
          </p:nvSpPr>
          <p:spPr>
            <a:xfrm>
              <a:off x="7308304" y="4867067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2" name="Rectangle 18">
              <a:extLst>
                <a:ext uri="{FF2B5EF4-FFF2-40B4-BE49-F238E27FC236}">
                  <a16:creationId xmlns:a16="http://schemas.microsoft.com/office/drawing/2014/main" id="{852D8D65-05B6-45C6-B11C-EFB134B1BFD4}"/>
                </a:ext>
              </a:extLst>
            </p:cNvPr>
            <p:cNvSpPr/>
            <p:nvPr/>
          </p:nvSpPr>
          <p:spPr>
            <a:xfrm>
              <a:off x="7812360" y="4866946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3" name="Rectangle 19">
              <a:extLst>
                <a:ext uri="{FF2B5EF4-FFF2-40B4-BE49-F238E27FC236}">
                  <a16:creationId xmlns:a16="http://schemas.microsoft.com/office/drawing/2014/main" id="{676FE479-DB62-4E58-A30D-E949E480A1B8}"/>
                </a:ext>
              </a:extLst>
            </p:cNvPr>
            <p:cNvSpPr/>
            <p:nvPr/>
          </p:nvSpPr>
          <p:spPr>
            <a:xfrm>
              <a:off x="8316416" y="4865481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4" name="Rectangle 20">
              <a:extLst>
                <a:ext uri="{FF2B5EF4-FFF2-40B4-BE49-F238E27FC236}">
                  <a16:creationId xmlns:a16="http://schemas.microsoft.com/office/drawing/2014/main" id="{14E3D49C-E692-4267-9F43-814CD90ADF47}"/>
                </a:ext>
              </a:extLst>
            </p:cNvPr>
            <p:cNvSpPr/>
            <p:nvPr/>
          </p:nvSpPr>
          <p:spPr>
            <a:xfrm>
              <a:off x="8820472" y="4865360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5" name="Rectangle 21">
              <a:extLst>
                <a:ext uri="{FF2B5EF4-FFF2-40B4-BE49-F238E27FC236}">
                  <a16:creationId xmlns:a16="http://schemas.microsoft.com/office/drawing/2014/main" id="{B7A4AE3C-8634-40A6-8134-C80DE28633AC}"/>
                </a:ext>
              </a:extLst>
            </p:cNvPr>
            <p:cNvSpPr/>
            <p:nvPr/>
          </p:nvSpPr>
          <p:spPr>
            <a:xfrm>
              <a:off x="9324528" y="4871445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6" name="Rectangle 22">
              <a:extLst>
                <a:ext uri="{FF2B5EF4-FFF2-40B4-BE49-F238E27FC236}">
                  <a16:creationId xmlns:a16="http://schemas.microsoft.com/office/drawing/2014/main" id="{8D838F89-BC9F-49BF-A2E3-527CFE6E254B}"/>
                </a:ext>
              </a:extLst>
            </p:cNvPr>
            <p:cNvSpPr/>
            <p:nvPr/>
          </p:nvSpPr>
          <p:spPr>
            <a:xfrm>
              <a:off x="9828584" y="4871324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7718997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8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3"/>
            <a:ext cx="9144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799" y="1438675"/>
            <a:ext cx="3373328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516218" y="1622871"/>
            <a:ext cx="1945465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30" name="Group 2">
            <a:extLst>
              <a:ext uri="{FF2B5EF4-FFF2-40B4-BE49-F238E27FC236}">
                <a16:creationId xmlns:a16="http://schemas.microsoft.com/office/drawing/2014/main" id="{8B87355E-D241-4F84-8E34-F12EFC8C5311}"/>
              </a:ext>
            </a:extLst>
          </p:cNvPr>
          <p:cNvGrpSpPr/>
          <p:nvPr/>
        </p:nvGrpSpPr>
        <p:grpSpPr>
          <a:xfrm>
            <a:off x="2366" y="6730999"/>
            <a:ext cx="9141634" cy="141244"/>
            <a:chOff x="2267744" y="4865360"/>
            <a:chExt cx="8064896" cy="154663"/>
          </a:xfrm>
        </p:grpSpPr>
        <p:sp>
          <p:nvSpPr>
            <p:cNvPr id="31" name="Rectangle 1">
              <a:extLst>
                <a:ext uri="{FF2B5EF4-FFF2-40B4-BE49-F238E27FC236}">
                  <a16:creationId xmlns:a16="http://schemas.microsoft.com/office/drawing/2014/main" id="{8A80B83A-8DB6-4419-B9E6-5F4B7AD8250B}"/>
                </a:ext>
              </a:extLst>
            </p:cNvPr>
            <p:cNvSpPr/>
            <p:nvPr/>
          </p:nvSpPr>
          <p:spPr>
            <a:xfrm>
              <a:off x="2267744" y="4872209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2" name="Rectangle 6">
              <a:extLst>
                <a:ext uri="{FF2B5EF4-FFF2-40B4-BE49-F238E27FC236}">
                  <a16:creationId xmlns:a16="http://schemas.microsoft.com/office/drawing/2014/main" id="{43C72C95-08A5-4AE8-AA2B-7F0F1D15237D}"/>
                </a:ext>
              </a:extLst>
            </p:cNvPr>
            <p:cNvSpPr/>
            <p:nvPr/>
          </p:nvSpPr>
          <p:spPr>
            <a:xfrm>
              <a:off x="2771800" y="4872088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7">
              <a:extLst>
                <a:ext uri="{FF2B5EF4-FFF2-40B4-BE49-F238E27FC236}">
                  <a16:creationId xmlns:a16="http://schemas.microsoft.com/office/drawing/2014/main" id="{F744013E-0792-4E51-B21F-CE2E88A9BDF0}"/>
                </a:ext>
              </a:extLst>
            </p:cNvPr>
            <p:cNvSpPr/>
            <p:nvPr/>
          </p:nvSpPr>
          <p:spPr>
            <a:xfrm>
              <a:off x="3275856" y="4870431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5048D8BC-6BEB-40DA-A91D-AE076BF3D670}"/>
                </a:ext>
              </a:extLst>
            </p:cNvPr>
            <p:cNvSpPr/>
            <p:nvPr/>
          </p:nvSpPr>
          <p:spPr>
            <a:xfrm>
              <a:off x="3779912" y="4870310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11">
              <a:extLst>
                <a:ext uri="{FF2B5EF4-FFF2-40B4-BE49-F238E27FC236}">
                  <a16:creationId xmlns:a16="http://schemas.microsoft.com/office/drawing/2014/main" id="{80C6D9FC-EAE8-4EFC-AD4C-7A54C93E55DE}"/>
                </a:ext>
              </a:extLst>
            </p:cNvPr>
            <p:cNvSpPr/>
            <p:nvPr/>
          </p:nvSpPr>
          <p:spPr>
            <a:xfrm>
              <a:off x="4283968" y="4868845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8CA4EF62-C0AE-487F-99C8-557E9C34CF58}"/>
                </a:ext>
              </a:extLst>
            </p:cNvPr>
            <p:cNvSpPr/>
            <p:nvPr/>
          </p:nvSpPr>
          <p:spPr>
            <a:xfrm>
              <a:off x="4788024" y="4868724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7" name="Rectangle 13">
              <a:extLst>
                <a:ext uri="{FF2B5EF4-FFF2-40B4-BE49-F238E27FC236}">
                  <a16:creationId xmlns:a16="http://schemas.microsoft.com/office/drawing/2014/main" id="{C99470B5-F69C-47A6-A008-A055BC5A021B}"/>
                </a:ext>
              </a:extLst>
            </p:cNvPr>
            <p:cNvSpPr/>
            <p:nvPr/>
          </p:nvSpPr>
          <p:spPr>
            <a:xfrm>
              <a:off x="5292080" y="4867067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8" name="Rectangle 14">
              <a:extLst>
                <a:ext uri="{FF2B5EF4-FFF2-40B4-BE49-F238E27FC236}">
                  <a16:creationId xmlns:a16="http://schemas.microsoft.com/office/drawing/2014/main" id="{0B0E86D1-5B0C-4381-A5AE-15D3B0AA4D84}"/>
                </a:ext>
              </a:extLst>
            </p:cNvPr>
            <p:cNvSpPr/>
            <p:nvPr/>
          </p:nvSpPr>
          <p:spPr>
            <a:xfrm>
              <a:off x="5796136" y="4866946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9" name="Rectangle 15">
              <a:extLst>
                <a:ext uri="{FF2B5EF4-FFF2-40B4-BE49-F238E27FC236}">
                  <a16:creationId xmlns:a16="http://schemas.microsoft.com/office/drawing/2014/main" id="{87B717A4-B04E-47EF-9C2D-21FC12E3AC70}"/>
                </a:ext>
              </a:extLst>
            </p:cNvPr>
            <p:cNvSpPr/>
            <p:nvPr/>
          </p:nvSpPr>
          <p:spPr>
            <a:xfrm>
              <a:off x="6300192" y="4868845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0" name="Rectangle 16">
              <a:extLst>
                <a:ext uri="{FF2B5EF4-FFF2-40B4-BE49-F238E27FC236}">
                  <a16:creationId xmlns:a16="http://schemas.microsoft.com/office/drawing/2014/main" id="{08993359-6EE8-4F9B-A1B6-07CADFE356A7}"/>
                </a:ext>
              </a:extLst>
            </p:cNvPr>
            <p:cNvSpPr/>
            <p:nvPr/>
          </p:nvSpPr>
          <p:spPr>
            <a:xfrm>
              <a:off x="6804248" y="4868724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1" name="Rectangle 17">
              <a:extLst>
                <a:ext uri="{FF2B5EF4-FFF2-40B4-BE49-F238E27FC236}">
                  <a16:creationId xmlns:a16="http://schemas.microsoft.com/office/drawing/2014/main" id="{28BBF0BD-20A1-4BE9-8F51-98ACCA87025F}"/>
                </a:ext>
              </a:extLst>
            </p:cNvPr>
            <p:cNvSpPr/>
            <p:nvPr/>
          </p:nvSpPr>
          <p:spPr>
            <a:xfrm>
              <a:off x="7308304" y="4867067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2" name="Rectangle 18">
              <a:extLst>
                <a:ext uri="{FF2B5EF4-FFF2-40B4-BE49-F238E27FC236}">
                  <a16:creationId xmlns:a16="http://schemas.microsoft.com/office/drawing/2014/main" id="{E5999C32-E7D0-45EA-9ED9-5C3EBEF6D1A2}"/>
                </a:ext>
              </a:extLst>
            </p:cNvPr>
            <p:cNvSpPr/>
            <p:nvPr/>
          </p:nvSpPr>
          <p:spPr>
            <a:xfrm>
              <a:off x="7812360" y="4866946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3" name="Rectangle 19">
              <a:extLst>
                <a:ext uri="{FF2B5EF4-FFF2-40B4-BE49-F238E27FC236}">
                  <a16:creationId xmlns:a16="http://schemas.microsoft.com/office/drawing/2014/main" id="{493FEA4D-D2EC-42FF-815F-E1C62644F9D6}"/>
                </a:ext>
              </a:extLst>
            </p:cNvPr>
            <p:cNvSpPr/>
            <p:nvPr/>
          </p:nvSpPr>
          <p:spPr>
            <a:xfrm>
              <a:off x="8316416" y="4865481"/>
              <a:ext cx="504056" cy="147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4" name="Rectangle 20">
              <a:extLst>
                <a:ext uri="{FF2B5EF4-FFF2-40B4-BE49-F238E27FC236}">
                  <a16:creationId xmlns:a16="http://schemas.microsoft.com/office/drawing/2014/main" id="{DD68CD7F-C635-4A31-91AE-B21DDAD2D667}"/>
                </a:ext>
              </a:extLst>
            </p:cNvPr>
            <p:cNvSpPr/>
            <p:nvPr/>
          </p:nvSpPr>
          <p:spPr>
            <a:xfrm>
              <a:off x="8820472" y="4865360"/>
              <a:ext cx="504056" cy="1478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5" name="Rectangle 21">
              <a:extLst>
                <a:ext uri="{FF2B5EF4-FFF2-40B4-BE49-F238E27FC236}">
                  <a16:creationId xmlns:a16="http://schemas.microsoft.com/office/drawing/2014/main" id="{7EBF13E9-9DF3-4DA7-870E-B2463BDBB2FD}"/>
                </a:ext>
              </a:extLst>
            </p:cNvPr>
            <p:cNvSpPr/>
            <p:nvPr/>
          </p:nvSpPr>
          <p:spPr>
            <a:xfrm>
              <a:off x="9324528" y="4871445"/>
              <a:ext cx="504056" cy="14781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6" name="Rectangle 22">
              <a:extLst>
                <a:ext uri="{FF2B5EF4-FFF2-40B4-BE49-F238E27FC236}">
                  <a16:creationId xmlns:a16="http://schemas.microsoft.com/office/drawing/2014/main" id="{DFA2D170-A948-4315-9FB0-2033E3DE34DA}"/>
                </a:ext>
              </a:extLst>
            </p:cNvPr>
            <p:cNvSpPr/>
            <p:nvPr/>
          </p:nvSpPr>
          <p:spPr>
            <a:xfrm>
              <a:off x="9828584" y="4871324"/>
              <a:ext cx="504056" cy="147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9217280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505" y="164640"/>
            <a:ext cx="8928992" cy="652872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60650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28735"/>
            <a:ext cx="9144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D:\Fullppt\005-PNG이미지\모니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55" y="1508787"/>
            <a:ext cx="3312368" cy="39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154420" y="1649749"/>
            <a:ext cx="3043041" cy="24560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7" name="Picture 2" descr="D:\Fullppt\005-PNG이미지\모니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171" y="1489949"/>
            <a:ext cx="3312368" cy="39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898837" y="1630912"/>
            <a:ext cx="3043041" cy="24560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915210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4572000" cy="22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572000" y="2287259"/>
            <a:ext cx="4572000" cy="22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0" y="4578000"/>
            <a:ext cx="4572000" cy="22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907075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923928" y="2"/>
            <a:ext cx="5220072" cy="4197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11560" y="3717034"/>
            <a:ext cx="2880320" cy="26882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562379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2"/>
            <a:ext cx="9144000" cy="43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930522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2681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5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그림 개체 틀 14">
            <a:extLst>
              <a:ext uri="{FF2B5EF4-FFF2-40B4-BE49-F238E27FC236}">
                <a16:creationId xmlns:a16="http://schemas.microsoft.com/office/drawing/2014/main" id="{9ECFE99B-B579-4A3C-A87A-75084AC09EE1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2"/>
            <a:ext cx="4499992" cy="3332989"/>
          </a:xfrm>
          <a:custGeom>
            <a:avLst/>
            <a:gdLst>
              <a:gd name="connsiteX0" fmla="*/ 0 w 4499992"/>
              <a:gd name="connsiteY0" fmla="*/ 0 h 2499742"/>
              <a:gd name="connsiteX1" fmla="*/ 4499992 w 4499992"/>
              <a:gd name="connsiteY1" fmla="*/ 0 h 2499742"/>
              <a:gd name="connsiteX2" fmla="*/ 4499992 w 4499992"/>
              <a:gd name="connsiteY2" fmla="*/ 1368152 h 2499742"/>
              <a:gd name="connsiteX3" fmla="*/ 3372247 w 4499992"/>
              <a:gd name="connsiteY3" fmla="*/ 1368152 h 2499742"/>
              <a:gd name="connsiteX4" fmla="*/ 3372247 w 4499992"/>
              <a:gd name="connsiteY4" fmla="*/ 2499742 h 2499742"/>
              <a:gd name="connsiteX5" fmla="*/ 0 w 4499992"/>
              <a:gd name="connsiteY5" fmla="*/ 2499742 h 249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9992" h="2499742">
                <a:moveTo>
                  <a:pt x="0" y="0"/>
                </a:moveTo>
                <a:lnTo>
                  <a:pt x="4499992" y="0"/>
                </a:lnTo>
                <a:lnTo>
                  <a:pt x="4499992" y="1368152"/>
                </a:lnTo>
                <a:lnTo>
                  <a:pt x="3372247" y="1368152"/>
                </a:lnTo>
                <a:lnTo>
                  <a:pt x="3372247" y="2499742"/>
                </a:lnTo>
                <a:lnTo>
                  <a:pt x="0" y="24997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그림 개체 틀 13">
            <a:extLst>
              <a:ext uri="{FF2B5EF4-FFF2-40B4-BE49-F238E27FC236}">
                <a16:creationId xmlns:a16="http://schemas.microsoft.com/office/drawing/2014/main" id="{F4858D0D-29DA-4F26-AF18-C0DEB17ABC8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44009" y="2"/>
            <a:ext cx="4499992" cy="3332989"/>
          </a:xfrm>
          <a:custGeom>
            <a:avLst/>
            <a:gdLst>
              <a:gd name="connsiteX0" fmla="*/ 0 w 4499992"/>
              <a:gd name="connsiteY0" fmla="*/ 0 h 2499742"/>
              <a:gd name="connsiteX1" fmla="*/ 4499992 w 4499992"/>
              <a:gd name="connsiteY1" fmla="*/ 0 h 2499742"/>
              <a:gd name="connsiteX2" fmla="*/ 4499992 w 4499992"/>
              <a:gd name="connsiteY2" fmla="*/ 2499742 h 2499742"/>
              <a:gd name="connsiteX3" fmla="*/ 1137667 w 4499992"/>
              <a:gd name="connsiteY3" fmla="*/ 2499742 h 2499742"/>
              <a:gd name="connsiteX4" fmla="*/ 1137667 w 4499992"/>
              <a:gd name="connsiteY4" fmla="*/ 1368152 h 2499742"/>
              <a:gd name="connsiteX5" fmla="*/ 0 w 4499992"/>
              <a:gd name="connsiteY5" fmla="*/ 1368152 h 249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9992" h="2499742">
                <a:moveTo>
                  <a:pt x="0" y="0"/>
                </a:moveTo>
                <a:lnTo>
                  <a:pt x="4499992" y="0"/>
                </a:lnTo>
                <a:lnTo>
                  <a:pt x="4499992" y="2499742"/>
                </a:lnTo>
                <a:lnTo>
                  <a:pt x="1137667" y="2499742"/>
                </a:lnTo>
                <a:lnTo>
                  <a:pt x="1137667" y="1368152"/>
                </a:lnTo>
                <a:lnTo>
                  <a:pt x="0" y="13681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400095AA-D917-4540-B014-EEDB5478D0D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644009" y="3525014"/>
            <a:ext cx="4499992" cy="3332989"/>
          </a:xfrm>
          <a:custGeom>
            <a:avLst/>
            <a:gdLst>
              <a:gd name="connsiteX0" fmla="*/ 1137667 w 4499992"/>
              <a:gd name="connsiteY0" fmla="*/ 0 h 2499742"/>
              <a:gd name="connsiteX1" fmla="*/ 4499992 w 4499992"/>
              <a:gd name="connsiteY1" fmla="*/ 0 h 2499742"/>
              <a:gd name="connsiteX2" fmla="*/ 4499992 w 4499992"/>
              <a:gd name="connsiteY2" fmla="*/ 2499742 h 2499742"/>
              <a:gd name="connsiteX3" fmla="*/ 0 w 4499992"/>
              <a:gd name="connsiteY3" fmla="*/ 2499742 h 2499742"/>
              <a:gd name="connsiteX4" fmla="*/ 0 w 4499992"/>
              <a:gd name="connsiteY4" fmla="*/ 1118616 h 2499742"/>
              <a:gd name="connsiteX5" fmla="*/ 1137667 w 4499992"/>
              <a:gd name="connsiteY5" fmla="*/ 1118616 h 249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9992" h="2499742">
                <a:moveTo>
                  <a:pt x="1137667" y="0"/>
                </a:moveTo>
                <a:lnTo>
                  <a:pt x="4499992" y="0"/>
                </a:lnTo>
                <a:lnTo>
                  <a:pt x="4499992" y="2499742"/>
                </a:lnTo>
                <a:lnTo>
                  <a:pt x="0" y="2499742"/>
                </a:lnTo>
                <a:lnTo>
                  <a:pt x="0" y="1118616"/>
                </a:lnTo>
                <a:lnTo>
                  <a:pt x="1137667" y="11186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그림 개체 틀 15">
            <a:extLst>
              <a:ext uri="{FF2B5EF4-FFF2-40B4-BE49-F238E27FC236}">
                <a16:creationId xmlns:a16="http://schemas.microsoft.com/office/drawing/2014/main" id="{E797F658-C176-47C2-AEB4-F20B23921179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0" y="3525014"/>
            <a:ext cx="4499992" cy="3332989"/>
          </a:xfrm>
          <a:custGeom>
            <a:avLst/>
            <a:gdLst>
              <a:gd name="connsiteX0" fmla="*/ 0 w 4499992"/>
              <a:gd name="connsiteY0" fmla="*/ 0 h 2499742"/>
              <a:gd name="connsiteX1" fmla="*/ 3372247 w 4499992"/>
              <a:gd name="connsiteY1" fmla="*/ 0 h 2499742"/>
              <a:gd name="connsiteX2" fmla="*/ 3372247 w 4499992"/>
              <a:gd name="connsiteY2" fmla="*/ 1118616 h 2499742"/>
              <a:gd name="connsiteX3" fmla="*/ 4499992 w 4499992"/>
              <a:gd name="connsiteY3" fmla="*/ 1118616 h 2499742"/>
              <a:gd name="connsiteX4" fmla="*/ 4499992 w 4499992"/>
              <a:gd name="connsiteY4" fmla="*/ 2499742 h 2499742"/>
              <a:gd name="connsiteX5" fmla="*/ 0 w 4499992"/>
              <a:gd name="connsiteY5" fmla="*/ 2499742 h 249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9992" h="2499742">
                <a:moveTo>
                  <a:pt x="0" y="0"/>
                </a:moveTo>
                <a:lnTo>
                  <a:pt x="3372247" y="0"/>
                </a:lnTo>
                <a:lnTo>
                  <a:pt x="3372247" y="1118616"/>
                </a:lnTo>
                <a:lnTo>
                  <a:pt x="4499992" y="1118616"/>
                </a:lnTo>
                <a:lnTo>
                  <a:pt x="4499992" y="2499742"/>
                </a:lnTo>
                <a:lnTo>
                  <a:pt x="0" y="24997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567426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91880" y="3429000"/>
            <a:ext cx="216024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652120" y="3429000"/>
            <a:ext cx="349188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" y="3415308"/>
            <a:ext cx="1740797" cy="1728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1739834" y="3415308"/>
            <a:ext cx="1752046" cy="1728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0" y="5143500"/>
            <a:ext cx="3491880" cy="1728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457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4572000" y="0"/>
            <a:ext cx="457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86360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54009" y="1508788"/>
            <a:ext cx="2849840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29193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796821"/>
            <a:ext cx="9144000" cy="3264363"/>
            <a:chOff x="0" y="1347614"/>
            <a:chExt cx="9144000" cy="2448272"/>
          </a:xfrm>
          <a:solidFill>
            <a:srgbClr val="649941">
              <a:alpha val="85000"/>
            </a:srgbClr>
          </a:solidFill>
        </p:grpSpPr>
        <p:sp>
          <p:nvSpPr>
            <p:cNvPr id="2" name="Rectangle 1"/>
            <p:cNvSpPr/>
            <p:nvPr/>
          </p:nvSpPr>
          <p:spPr>
            <a:xfrm>
              <a:off x="0" y="1347614"/>
              <a:ext cx="9144000" cy="2448272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0" y="1923678"/>
              <a:ext cx="9144000" cy="12241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800"/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263028" y="2874141"/>
            <a:ext cx="4880973" cy="63143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263028" y="3505575"/>
            <a:ext cx="4880973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759241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01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3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1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16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1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99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3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62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9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3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4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51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33" r:id="rId20"/>
    <p:sldLayoutId id="2147483834" r:id="rId21"/>
    <p:sldLayoutId id="2147483835" r:id="rId22"/>
    <p:sldLayoutId id="2147483836" r:id="rId2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31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30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6" Type="http://schemas.openxmlformats.org/officeDocument/2006/relationships/image" Target="../media/image38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hdphoto" Target="../media/hdphoto1.wdp"/><Relationship Id="rId5" Type="http://schemas.microsoft.com/office/2007/relationships/media" Target="../media/media3.mp4"/><Relationship Id="rId15" Type="http://schemas.openxmlformats.org/officeDocument/2006/relationships/image" Target="../media/image37.png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lkerltd.ru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chart" Target="../charts/char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0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араллелограмм 6"/>
          <p:cNvSpPr/>
          <p:nvPr/>
        </p:nvSpPr>
        <p:spPr>
          <a:xfrm rot="15880332">
            <a:off x="6566750" y="4210781"/>
            <a:ext cx="1216152" cy="3120063"/>
          </a:xfrm>
          <a:prstGeom prst="parallelogram">
            <a:avLst/>
          </a:prstGeom>
          <a:solidFill>
            <a:schemeClr val="accent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99" y="402374"/>
            <a:ext cx="1679755" cy="1969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793640" y="5401481"/>
            <a:ext cx="2762371" cy="73866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Программный модуль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Альтаир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3885" y="3148049"/>
            <a:ext cx="51576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предиктивной аналитики работы установки погружного</a:t>
            </a:r>
          </a:p>
          <a:p>
            <a:pPr algn="ctr"/>
            <a:r>
              <a:rPr lang="ru-RU" sz="22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электроцентробежного насоса в добывающей скважине </a:t>
            </a: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6679"/>
            <a:ext cx="9144000" cy="866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47608" y="454853"/>
            <a:ext cx="7886700" cy="672303"/>
          </a:xfrm>
        </p:spPr>
        <p:txBody>
          <a:bodyPr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47488"/>
            <a:ext cx="704468" cy="704468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562727"/>
            <a:ext cx="91440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3555" y="65256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ООО «</a:t>
            </a:r>
            <a:r>
              <a:rPr lang="ru-RU" b="1" dirty="0" err="1">
                <a:solidFill>
                  <a:schemeClr val="bg1"/>
                </a:solidFill>
              </a:rPr>
              <a:t>Финист-М</a:t>
            </a:r>
            <a:r>
              <a:rPr lang="ru-RU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382" y="2044445"/>
            <a:ext cx="5903492" cy="4204002"/>
          </a:xfrm>
          <a:prstGeom prst="rect">
            <a:avLst/>
          </a:prstGeom>
        </p:spPr>
      </p:pic>
      <p:sp>
        <p:nvSpPr>
          <p:cNvPr id="27" name="Title 3"/>
          <p:cNvSpPr txBox="1">
            <a:spLocks/>
          </p:cNvSpPr>
          <p:nvPr/>
        </p:nvSpPr>
        <p:spPr>
          <a:xfrm>
            <a:off x="545275" y="131403"/>
            <a:ext cx="7886700" cy="549434"/>
          </a:xfrm>
        </p:spPr>
        <p:txBody>
          <a:bodyPr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Интерфейс визуализация фонда скважин 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555" y="933822"/>
            <a:ext cx="8797833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Текущее состояние фонда показывает пользователю возможные проблемные скважины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62107" y="6554416"/>
            <a:ext cx="2581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25 лет на рынке </a:t>
            </a:r>
            <a:r>
              <a:rPr lang="en-US" sz="1200" b="1" dirty="0">
                <a:solidFill>
                  <a:schemeClr val="bg1"/>
                </a:solidFill>
              </a:rPr>
              <a:t>IT</a:t>
            </a:r>
            <a:r>
              <a:rPr lang="ru-RU" sz="1200" b="1" dirty="0">
                <a:solidFill>
                  <a:schemeClr val="bg1"/>
                </a:solidFill>
              </a:rPr>
              <a:t>-технологий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259975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6679"/>
            <a:ext cx="9144000" cy="866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47608" y="454853"/>
            <a:ext cx="7886700" cy="672303"/>
          </a:xfrm>
        </p:spPr>
        <p:txBody>
          <a:bodyPr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47488"/>
            <a:ext cx="704468" cy="704468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562727"/>
            <a:ext cx="91440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3555" y="65256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ООО «</a:t>
            </a:r>
            <a:r>
              <a:rPr lang="ru-RU" b="1" dirty="0" err="1">
                <a:solidFill>
                  <a:schemeClr val="bg1"/>
                </a:solidFill>
              </a:rPr>
              <a:t>Финист-М</a:t>
            </a:r>
            <a:r>
              <a:rPr lang="ru-RU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27" name="Title 3"/>
          <p:cNvSpPr txBox="1">
            <a:spLocks/>
          </p:cNvSpPr>
          <p:nvPr/>
        </p:nvSpPr>
        <p:spPr>
          <a:xfrm>
            <a:off x="545275" y="131403"/>
            <a:ext cx="7886700" cy="549434"/>
          </a:xfrm>
        </p:spPr>
        <p:txBody>
          <a:bodyPr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Интерфейс схемы машинного анализа  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75" y="2156409"/>
            <a:ext cx="7056676" cy="43044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260" y="997989"/>
            <a:ext cx="8135715" cy="92333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 момент остановки или при работе УЭЦН инструмент машинного анализа системы позволяет быстро оценить текущую ситуацию по работе погружного оборудования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62107" y="6554416"/>
            <a:ext cx="2581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25 лет на рынке </a:t>
            </a:r>
            <a:r>
              <a:rPr lang="en-US" sz="1200" b="1" dirty="0">
                <a:solidFill>
                  <a:schemeClr val="bg1"/>
                </a:solidFill>
              </a:rPr>
              <a:t>IT</a:t>
            </a:r>
            <a:r>
              <a:rPr lang="ru-RU" sz="1200" b="1" dirty="0">
                <a:solidFill>
                  <a:schemeClr val="bg1"/>
                </a:solidFill>
              </a:rPr>
              <a:t>-технологий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216933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6679"/>
            <a:ext cx="9144000" cy="866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47608" y="454853"/>
            <a:ext cx="7886700" cy="672303"/>
          </a:xfrm>
        </p:spPr>
        <p:txBody>
          <a:bodyPr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47488"/>
            <a:ext cx="704468" cy="704468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562727"/>
            <a:ext cx="91440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3555" y="65256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ООО «</a:t>
            </a:r>
            <a:r>
              <a:rPr lang="ru-RU" b="1" dirty="0" err="1">
                <a:solidFill>
                  <a:schemeClr val="bg1"/>
                </a:solidFill>
              </a:rPr>
              <a:t>Финист-М</a:t>
            </a:r>
            <a:r>
              <a:rPr lang="ru-RU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27" name="Title 3"/>
          <p:cNvSpPr txBox="1">
            <a:spLocks/>
          </p:cNvSpPr>
          <p:nvPr/>
        </p:nvSpPr>
        <p:spPr>
          <a:xfrm>
            <a:off x="545275" y="131403"/>
            <a:ext cx="7886700" cy="549434"/>
          </a:xfrm>
        </p:spPr>
        <p:txBody>
          <a:bodyPr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dirty="0">
                <a:solidFill>
                  <a:schemeClr val="bg1"/>
                </a:solidFill>
                <a:latin typeface="Impact" panose="020B0806030902050204" pitchFamily="34" charset="0"/>
              </a:rPr>
              <a:t>Интерфейс выводов и </a:t>
            </a:r>
            <a:r>
              <a:rPr lang="ru-RU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рекомендаций 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289" y="2472335"/>
            <a:ext cx="7571596" cy="36070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260" y="1127156"/>
            <a:ext cx="8135715" cy="120032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Вывод и рекомендация выдается системой ИИ на экран в понятном для специалистов текстовом </a:t>
            </a:r>
            <a:r>
              <a:rPr lang="ru-RU" b="1" dirty="0" smtClean="0">
                <a:solidFill>
                  <a:schemeClr val="bg1"/>
                </a:solidFill>
              </a:rPr>
              <a:t>виде</a:t>
            </a:r>
            <a:endParaRPr lang="ru-RU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</a:rPr>
              <a:t>Специалисту остается выбрать – следовать рекомендации программы или принять собственное решение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62107" y="6554416"/>
            <a:ext cx="2581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25 лет на рынке </a:t>
            </a:r>
            <a:r>
              <a:rPr lang="en-US" sz="1200" b="1" dirty="0">
                <a:solidFill>
                  <a:schemeClr val="bg1"/>
                </a:solidFill>
              </a:rPr>
              <a:t>IT</a:t>
            </a:r>
            <a:r>
              <a:rPr lang="ru-RU" sz="1200" b="1" dirty="0">
                <a:solidFill>
                  <a:schemeClr val="bg1"/>
                </a:solidFill>
              </a:rPr>
              <a:t>-технологий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260" y="3689108"/>
            <a:ext cx="6430604" cy="302125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128720" y="3771755"/>
            <a:ext cx="2290575" cy="11072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877410" y="2581815"/>
            <a:ext cx="3054100" cy="13680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88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6679"/>
            <a:ext cx="9144000" cy="866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47608" y="454853"/>
            <a:ext cx="7886700" cy="672303"/>
          </a:xfrm>
        </p:spPr>
        <p:txBody>
          <a:bodyPr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47488"/>
            <a:ext cx="704468" cy="704468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562727"/>
            <a:ext cx="91440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3555" y="65256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ООО «</a:t>
            </a:r>
            <a:r>
              <a:rPr lang="ru-RU" b="1" dirty="0" err="1">
                <a:solidFill>
                  <a:schemeClr val="bg1"/>
                </a:solidFill>
              </a:rPr>
              <a:t>Финист-М</a:t>
            </a:r>
            <a:r>
              <a:rPr lang="ru-RU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27" name="Title 3"/>
          <p:cNvSpPr txBox="1">
            <a:spLocks/>
          </p:cNvSpPr>
          <p:nvPr/>
        </p:nvSpPr>
        <p:spPr>
          <a:xfrm>
            <a:off x="545275" y="131403"/>
            <a:ext cx="7886700" cy="549434"/>
          </a:xfrm>
        </p:spPr>
        <p:txBody>
          <a:bodyPr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ПДК 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787" y="2179920"/>
            <a:ext cx="7655684" cy="42478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965" y="1075406"/>
            <a:ext cx="7983010" cy="9233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 случае отказа УЭЦН программа сравнит предложенные решения и фактические действия специалистов. Критерием оценки будет служить вывод комиссии ПДК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62107" y="6554416"/>
            <a:ext cx="2581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25 лет на рынке </a:t>
            </a:r>
            <a:r>
              <a:rPr lang="en-US" sz="1200" b="1" dirty="0">
                <a:solidFill>
                  <a:schemeClr val="bg1"/>
                </a:solidFill>
              </a:rPr>
              <a:t>IT</a:t>
            </a:r>
            <a:r>
              <a:rPr lang="ru-RU" sz="1200" b="1" dirty="0">
                <a:solidFill>
                  <a:schemeClr val="bg1"/>
                </a:solidFill>
              </a:rPr>
              <a:t>-технологий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28719" y="3053201"/>
            <a:ext cx="3512215" cy="215459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44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6679"/>
            <a:ext cx="9144000" cy="866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47608" y="454853"/>
            <a:ext cx="7886700" cy="672303"/>
          </a:xfrm>
        </p:spPr>
        <p:txBody>
          <a:bodyPr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47488"/>
            <a:ext cx="704468" cy="704468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562727"/>
            <a:ext cx="91440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3555" y="65256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ООО «</a:t>
            </a:r>
            <a:r>
              <a:rPr lang="ru-RU" b="1" dirty="0" err="1">
                <a:solidFill>
                  <a:schemeClr val="bg1"/>
                </a:solidFill>
              </a:rPr>
              <a:t>Финист-М</a:t>
            </a:r>
            <a:r>
              <a:rPr lang="ru-RU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27" name="Title 3"/>
          <p:cNvSpPr txBox="1">
            <a:spLocks/>
          </p:cNvSpPr>
          <p:nvPr/>
        </p:nvSpPr>
        <p:spPr>
          <a:xfrm>
            <a:off x="545275" y="131403"/>
            <a:ext cx="7886700" cy="549434"/>
          </a:xfrm>
        </p:spPr>
        <p:txBody>
          <a:bodyPr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Мультимедиа</a:t>
            </a:r>
            <a:r>
              <a:rPr lang="ru-RU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8965" y="1075406"/>
            <a:ext cx="7983010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Файлы мультимедиа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62107" y="6554416"/>
            <a:ext cx="2581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25 лет на рынке </a:t>
            </a:r>
            <a:r>
              <a:rPr lang="en-US" sz="1200" b="1" dirty="0">
                <a:solidFill>
                  <a:schemeClr val="bg1"/>
                </a:solidFill>
              </a:rPr>
              <a:t>IT</a:t>
            </a:r>
            <a:r>
              <a:rPr lang="ru-RU" sz="1200" b="1" dirty="0">
                <a:solidFill>
                  <a:schemeClr val="bg1"/>
                </a:solidFill>
              </a:rPr>
              <a:t>-технологий</a:t>
            </a:r>
          </a:p>
        </p:txBody>
      </p:sp>
      <p:pic>
        <p:nvPicPr>
          <p:cNvPr id="13" name="ТОР в цвете договор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8965" y="2035768"/>
            <a:ext cx="1985165" cy="1639440"/>
          </a:xfrm>
          <a:prstGeom prst="rect">
            <a:avLst/>
          </a:prstGeom>
        </p:spPr>
      </p:pic>
      <p:pic>
        <p:nvPicPr>
          <p:cNvPr id="14" name="Сборка задвижки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8965" y="3817052"/>
            <a:ext cx="2841055" cy="1596846"/>
          </a:xfrm>
          <a:prstGeom prst="rect">
            <a:avLst/>
          </a:prstGeom>
        </p:spPr>
      </p:pic>
      <p:pic>
        <p:nvPicPr>
          <p:cNvPr id="15" name="ПСМ новый для договора прозрачный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85473" y="2014883"/>
            <a:ext cx="2003152" cy="1654295"/>
          </a:xfrm>
          <a:prstGeom prst="rect">
            <a:avLst/>
          </a:prstGeom>
        </p:spPr>
      </p:pic>
      <p:pic>
        <p:nvPicPr>
          <p:cNvPr id="16" name="Арматура анимация схема №22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54151" y="2023174"/>
            <a:ext cx="2007956" cy="166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2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030115" y="4956050"/>
            <a:ext cx="3888432" cy="170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1400" b="1" dirty="0">
                <a:solidFill>
                  <a:srgbClr val="D09622"/>
                </a:solidFill>
              </a:rPr>
              <a:t>ООО «</a:t>
            </a:r>
            <a:r>
              <a:rPr lang="ru-RU" sz="1400" b="1" dirty="0" err="1">
                <a:solidFill>
                  <a:srgbClr val="D09622"/>
                </a:solidFill>
              </a:rPr>
              <a:t>Финист</a:t>
            </a:r>
            <a:r>
              <a:rPr lang="ru-RU" sz="1400" b="1" dirty="0">
                <a:solidFill>
                  <a:srgbClr val="D09622"/>
                </a:solidFill>
              </a:rPr>
              <a:t>-М»</a:t>
            </a:r>
          </a:p>
          <a:p>
            <a:pPr algn="r">
              <a:lnSpc>
                <a:spcPct val="150000"/>
              </a:lnSpc>
            </a:pPr>
            <a:r>
              <a:rPr lang="en-US" sz="1400" b="1" u="sng" dirty="0">
                <a:solidFill>
                  <a:srgbClr val="D09622"/>
                </a:solidFill>
                <a:hlinkClick r:id="rId3"/>
              </a:rPr>
              <a:t>http://www.stalkerltd.ru/</a:t>
            </a:r>
            <a:endParaRPr lang="en-US" sz="1400" b="1" u="sng" dirty="0">
              <a:solidFill>
                <a:srgbClr val="D09622"/>
              </a:solidFill>
            </a:endParaRPr>
          </a:p>
          <a:p>
            <a:pPr algn="r">
              <a:lnSpc>
                <a:spcPct val="150000"/>
              </a:lnSpc>
            </a:pPr>
            <a:r>
              <a:rPr lang="ru-RU" sz="1400" b="1" dirty="0">
                <a:solidFill>
                  <a:srgbClr val="D09622"/>
                </a:solidFill>
              </a:rPr>
              <a:t>E-</a:t>
            </a:r>
            <a:r>
              <a:rPr lang="ru-RU" sz="1400" b="1" dirty="0" err="1">
                <a:solidFill>
                  <a:srgbClr val="D09622"/>
                </a:solidFill>
              </a:rPr>
              <a:t>mail</a:t>
            </a:r>
            <a:r>
              <a:rPr lang="ru-RU" sz="1400" b="1" dirty="0">
                <a:solidFill>
                  <a:srgbClr val="D09622"/>
                </a:solidFill>
              </a:rPr>
              <a:t>: referent@stalkerltd.ru</a:t>
            </a:r>
          </a:p>
          <a:p>
            <a:pPr algn="r">
              <a:lnSpc>
                <a:spcPct val="150000"/>
              </a:lnSpc>
            </a:pPr>
            <a:r>
              <a:rPr lang="ru-RU" sz="1400" b="1" dirty="0">
                <a:solidFill>
                  <a:srgbClr val="D09622"/>
                </a:solidFill>
              </a:rPr>
              <a:t>8-34643-33303</a:t>
            </a:r>
          </a:p>
          <a:p>
            <a:pPr algn="r">
              <a:lnSpc>
                <a:spcPct val="150000"/>
              </a:lnSpc>
            </a:pPr>
            <a:r>
              <a:rPr lang="ru-RU" sz="1400" b="1" dirty="0">
                <a:solidFill>
                  <a:srgbClr val="D09622"/>
                </a:solidFill>
              </a:rPr>
              <a:t>8-912-937-62-55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434" y="222197"/>
            <a:ext cx="1172115" cy="13743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1425" y="1992692"/>
            <a:ext cx="48865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</a:rPr>
              <a:t>БЛАГОДАРИМ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53683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33571"/>
            <a:ext cx="9144000" cy="866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175110" y="235769"/>
            <a:ext cx="7886700" cy="672303"/>
          </a:xfrm>
        </p:spPr>
        <p:txBody>
          <a:bodyPr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dirty="0">
                <a:solidFill>
                  <a:schemeClr val="bg1"/>
                </a:solidFill>
                <a:latin typeface="Impact" panose="020B0806030902050204" pitchFamily="34" charset="0"/>
              </a:rPr>
              <a:t>Существующая схема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47488"/>
            <a:ext cx="704468" cy="704468"/>
          </a:xfrm>
          <a:prstGeom prst="rect">
            <a:avLst/>
          </a:prstGeom>
        </p:spPr>
      </p:pic>
      <p:sp>
        <p:nvSpPr>
          <p:cNvPr id="24" name="Полилиния 23"/>
          <p:cNvSpPr/>
          <p:nvPr/>
        </p:nvSpPr>
        <p:spPr>
          <a:xfrm>
            <a:off x="345354" y="1400744"/>
            <a:ext cx="1883033" cy="944069"/>
          </a:xfrm>
          <a:custGeom>
            <a:avLst/>
            <a:gdLst>
              <a:gd name="connsiteX0" fmla="*/ 0 w 1883033"/>
              <a:gd name="connsiteY0" fmla="*/ 94152 h 941516"/>
              <a:gd name="connsiteX1" fmla="*/ 94152 w 1883033"/>
              <a:gd name="connsiteY1" fmla="*/ 0 h 941516"/>
              <a:gd name="connsiteX2" fmla="*/ 1788881 w 1883033"/>
              <a:gd name="connsiteY2" fmla="*/ 0 h 941516"/>
              <a:gd name="connsiteX3" fmla="*/ 1883033 w 1883033"/>
              <a:gd name="connsiteY3" fmla="*/ 94152 h 941516"/>
              <a:gd name="connsiteX4" fmla="*/ 1883033 w 1883033"/>
              <a:gd name="connsiteY4" fmla="*/ 847364 h 941516"/>
              <a:gd name="connsiteX5" fmla="*/ 1788881 w 1883033"/>
              <a:gd name="connsiteY5" fmla="*/ 941516 h 941516"/>
              <a:gd name="connsiteX6" fmla="*/ 94152 w 1883033"/>
              <a:gd name="connsiteY6" fmla="*/ 941516 h 941516"/>
              <a:gd name="connsiteX7" fmla="*/ 0 w 1883033"/>
              <a:gd name="connsiteY7" fmla="*/ 847364 h 941516"/>
              <a:gd name="connsiteX8" fmla="*/ 0 w 1883033"/>
              <a:gd name="connsiteY8" fmla="*/ 94152 h 94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3033" h="941516">
                <a:moveTo>
                  <a:pt x="0" y="94152"/>
                </a:moveTo>
                <a:cubicBezTo>
                  <a:pt x="0" y="42153"/>
                  <a:pt x="42153" y="0"/>
                  <a:pt x="94152" y="0"/>
                </a:cubicBezTo>
                <a:lnTo>
                  <a:pt x="1788881" y="0"/>
                </a:lnTo>
                <a:cubicBezTo>
                  <a:pt x="1840880" y="0"/>
                  <a:pt x="1883033" y="42153"/>
                  <a:pt x="1883033" y="94152"/>
                </a:cubicBezTo>
                <a:lnTo>
                  <a:pt x="1883033" y="847364"/>
                </a:lnTo>
                <a:cubicBezTo>
                  <a:pt x="1883033" y="899363"/>
                  <a:pt x="1840880" y="941516"/>
                  <a:pt x="1788881" y="941516"/>
                </a:cubicBezTo>
                <a:lnTo>
                  <a:pt x="94152" y="941516"/>
                </a:lnTo>
                <a:cubicBezTo>
                  <a:pt x="42153" y="941516"/>
                  <a:pt x="0" y="899363"/>
                  <a:pt x="0" y="847364"/>
                </a:cubicBezTo>
                <a:lnTo>
                  <a:pt x="0" y="9415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771" tIns="51706" rIns="63771" bIns="51706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dirty="0"/>
              <a:t>Применение существующей схемы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533657" y="2342264"/>
            <a:ext cx="188303" cy="70613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06137"/>
                </a:lnTo>
                <a:lnTo>
                  <a:pt x="188303" y="706137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Полилиния 25"/>
          <p:cNvSpPr/>
          <p:nvPr/>
        </p:nvSpPr>
        <p:spPr>
          <a:xfrm>
            <a:off x="721958" y="2577641"/>
            <a:ext cx="1506426" cy="941516"/>
          </a:xfrm>
          <a:custGeom>
            <a:avLst/>
            <a:gdLst>
              <a:gd name="connsiteX0" fmla="*/ 0 w 1506426"/>
              <a:gd name="connsiteY0" fmla="*/ 94152 h 941516"/>
              <a:gd name="connsiteX1" fmla="*/ 94152 w 1506426"/>
              <a:gd name="connsiteY1" fmla="*/ 0 h 941516"/>
              <a:gd name="connsiteX2" fmla="*/ 1412274 w 1506426"/>
              <a:gd name="connsiteY2" fmla="*/ 0 h 941516"/>
              <a:gd name="connsiteX3" fmla="*/ 1506426 w 1506426"/>
              <a:gd name="connsiteY3" fmla="*/ 94152 h 941516"/>
              <a:gd name="connsiteX4" fmla="*/ 1506426 w 1506426"/>
              <a:gd name="connsiteY4" fmla="*/ 847364 h 941516"/>
              <a:gd name="connsiteX5" fmla="*/ 1412274 w 1506426"/>
              <a:gd name="connsiteY5" fmla="*/ 941516 h 941516"/>
              <a:gd name="connsiteX6" fmla="*/ 94152 w 1506426"/>
              <a:gd name="connsiteY6" fmla="*/ 941516 h 941516"/>
              <a:gd name="connsiteX7" fmla="*/ 0 w 1506426"/>
              <a:gd name="connsiteY7" fmla="*/ 847364 h 941516"/>
              <a:gd name="connsiteX8" fmla="*/ 0 w 1506426"/>
              <a:gd name="connsiteY8" fmla="*/ 94152 h 94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6426" h="941516">
                <a:moveTo>
                  <a:pt x="0" y="94152"/>
                </a:moveTo>
                <a:cubicBezTo>
                  <a:pt x="0" y="42153"/>
                  <a:pt x="42153" y="0"/>
                  <a:pt x="94152" y="0"/>
                </a:cubicBezTo>
                <a:lnTo>
                  <a:pt x="1412274" y="0"/>
                </a:lnTo>
                <a:cubicBezTo>
                  <a:pt x="1464273" y="0"/>
                  <a:pt x="1506426" y="42153"/>
                  <a:pt x="1506426" y="94152"/>
                </a:cubicBezTo>
                <a:lnTo>
                  <a:pt x="1506426" y="847364"/>
                </a:lnTo>
                <a:cubicBezTo>
                  <a:pt x="1506426" y="899363"/>
                  <a:pt x="1464273" y="941516"/>
                  <a:pt x="1412274" y="941516"/>
                </a:cubicBezTo>
                <a:lnTo>
                  <a:pt x="94152" y="941516"/>
                </a:lnTo>
                <a:cubicBezTo>
                  <a:pt x="42153" y="941516"/>
                  <a:pt x="0" y="899363"/>
                  <a:pt x="0" y="847364"/>
                </a:cubicBezTo>
                <a:lnTo>
                  <a:pt x="0" y="94152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436" tIns="42816" rIns="50436" bIns="4281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Доля ручного труда в обработке информации достигает 90%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533657" y="2342264"/>
            <a:ext cx="188303" cy="188303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883033"/>
                </a:lnTo>
                <a:lnTo>
                  <a:pt x="188303" y="1883033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Полилиния 27"/>
          <p:cNvSpPr/>
          <p:nvPr/>
        </p:nvSpPr>
        <p:spPr>
          <a:xfrm>
            <a:off x="721958" y="3754537"/>
            <a:ext cx="1506426" cy="941516"/>
          </a:xfrm>
          <a:custGeom>
            <a:avLst/>
            <a:gdLst>
              <a:gd name="connsiteX0" fmla="*/ 0 w 1506426"/>
              <a:gd name="connsiteY0" fmla="*/ 94152 h 941516"/>
              <a:gd name="connsiteX1" fmla="*/ 94152 w 1506426"/>
              <a:gd name="connsiteY1" fmla="*/ 0 h 941516"/>
              <a:gd name="connsiteX2" fmla="*/ 1412274 w 1506426"/>
              <a:gd name="connsiteY2" fmla="*/ 0 h 941516"/>
              <a:gd name="connsiteX3" fmla="*/ 1506426 w 1506426"/>
              <a:gd name="connsiteY3" fmla="*/ 94152 h 941516"/>
              <a:gd name="connsiteX4" fmla="*/ 1506426 w 1506426"/>
              <a:gd name="connsiteY4" fmla="*/ 847364 h 941516"/>
              <a:gd name="connsiteX5" fmla="*/ 1412274 w 1506426"/>
              <a:gd name="connsiteY5" fmla="*/ 941516 h 941516"/>
              <a:gd name="connsiteX6" fmla="*/ 94152 w 1506426"/>
              <a:gd name="connsiteY6" fmla="*/ 941516 h 941516"/>
              <a:gd name="connsiteX7" fmla="*/ 0 w 1506426"/>
              <a:gd name="connsiteY7" fmla="*/ 847364 h 941516"/>
              <a:gd name="connsiteX8" fmla="*/ 0 w 1506426"/>
              <a:gd name="connsiteY8" fmla="*/ 94152 h 94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6426" h="941516">
                <a:moveTo>
                  <a:pt x="0" y="94152"/>
                </a:moveTo>
                <a:cubicBezTo>
                  <a:pt x="0" y="42153"/>
                  <a:pt x="42153" y="0"/>
                  <a:pt x="94152" y="0"/>
                </a:cubicBezTo>
                <a:lnTo>
                  <a:pt x="1412274" y="0"/>
                </a:lnTo>
                <a:cubicBezTo>
                  <a:pt x="1464273" y="0"/>
                  <a:pt x="1506426" y="42153"/>
                  <a:pt x="1506426" y="94152"/>
                </a:cubicBezTo>
                <a:lnTo>
                  <a:pt x="1506426" y="847364"/>
                </a:lnTo>
                <a:cubicBezTo>
                  <a:pt x="1506426" y="899363"/>
                  <a:pt x="1464273" y="941516"/>
                  <a:pt x="1412274" y="941516"/>
                </a:cubicBezTo>
                <a:lnTo>
                  <a:pt x="94152" y="941516"/>
                </a:lnTo>
                <a:cubicBezTo>
                  <a:pt x="42153" y="941516"/>
                  <a:pt x="0" y="899363"/>
                  <a:pt x="0" y="847364"/>
                </a:cubicBezTo>
                <a:lnTo>
                  <a:pt x="0" y="94152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436" tIns="42816" rIns="50436" bIns="4281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Программные решения мало помогают специалистам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533657" y="2342264"/>
            <a:ext cx="188303" cy="30599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059929"/>
                </a:lnTo>
                <a:lnTo>
                  <a:pt x="188303" y="305992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Полилиния 29"/>
          <p:cNvSpPr/>
          <p:nvPr/>
        </p:nvSpPr>
        <p:spPr>
          <a:xfrm>
            <a:off x="721958" y="4931433"/>
            <a:ext cx="1506426" cy="941516"/>
          </a:xfrm>
          <a:custGeom>
            <a:avLst/>
            <a:gdLst>
              <a:gd name="connsiteX0" fmla="*/ 0 w 1506426"/>
              <a:gd name="connsiteY0" fmla="*/ 94152 h 941516"/>
              <a:gd name="connsiteX1" fmla="*/ 94152 w 1506426"/>
              <a:gd name="connsiteY1" fmla="*/ 0 h 941516"/>
              <a:gd name="connsiteX2" fmla="*/ 1412274 w 1506426"/>
              <a:gd name="connsiteY2" fmla="*/ 0 h 941516"/>
              <a:gd name="connsiteX3" fmla="*/ 1506426 w 1506426"/>
              <a:gd name="connsiteY3" fmla="*/ 94152 h 941516"/>
              <a:gd name="connsiteX4" fmla="*/ 1506426 w 1506426"/>
              <a:gd name="connsiteY4" fmla="*/ 847364 h 941516"/>
              <a:gd name="connsiteX5" fmla="*/ 1412274 w 1506426"/>
              <a:gd name="connsiteY5" fmla="*/ 941516 h 941516"/>
              <a:gd name="connsiteX6" fmla="*/ 94152 w 1506426"/>
              <a:gd name="connsiteY6" fmla="*/ 941516 h 941516"/>
              <a:gd name="connsiteX7" fmla="*/ 0 w 1506426"/>
              <a:gd name="connsiteY7" fmla="*/ 847364 h 941516"/>
              <a:gd name="connsiteX8" fmla="*/ 0 w 1506426"/>
              <a:gd name="connsiteY8" fmla="*/ 94152 h 94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6426" h="941516">
                <a:moveTo>
                  <a:pt x="0" y="94152"/>
                </a:moveTo>
                <a:cubicBezTo>
                  <a:pt x="0" y="42153"/>
                  <a:pt x="42153" y="0"/>
                  <a:pt x="94152" y="0"/>
                </a:cubicBezTo>
                <a:lnTo>
                  <a:pt x="1412274" y="0"/>
                </a:lnTo>
                <a:cubicBezTo>
                  <a:pt x="1464273" y="0"/>
                  <a:pt x="1506426" y="42153"/>
                  <a:pt x="1506426" y="94152"/>
                </a:cubicBezTo>
                <a:lnTo>
                  <a:pt x="1506426" y="847364"/>
                </a:lnTo>
                <a:cubicBezTo>
                  <a:pt x="1506426" y="899363"/>
                  <a:pt x="1464273" y="941516"/>
                  <a:pt x="1412274" y="941516"/>
                </a:cubicBezTo>
                <a:lnTo>
                  <a:pt x="94152" y="941516"/>
                </a:lnTo>
                <a:cubicBezTo>
                  <a:pt x="42153" y="941516"/>
                  <a:pt x="0" y="899363"/>
                  <a:pt x="0" y="847364"/>
                </a:cubicBezTo>
                <a:lnTo>
                  <a:pt x="0" y="94152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436" tIns="42816" rIns="50436" bIns="4281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Достигнут предел снижения отказов УЭЦН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6932617" y="1394994"/>
            <a:ext cx="1883033" cy="941516"/>
          </a:xfrm>
          <a:custGeom>
            <a:avLst/>
            <a:gdLst>
              <a:gd name="connsiteX0" fmla="*/ 0 w 1883033"/>
              <a:gd name="connsiteY0" fmla="*/ 94152 h 941516"/>
              <a:gd name="connsiteX1" fmla="*/ 94152 w 1883033"/>
              <a:gd name="connsiteY1" fmla="*/ 0 h 941516"/>
              <a:gd name="connsiteX2" fmla="*/ 1788881 w 1883033"/>
              <a:gd name="connsiteY2" fmla="*/ 0 h 941516"/>
              <a:gd name="connsiteX3" fmla="*/ 1883033 w 1883033"/>
              <a:gd name="connsiteY3" fmla="*/ 94152 h 941516"/>
              <a:gd name="connsiteX4" fmla="*/ 1883033 w 1883033"/>
              <a:gd name="connsiteY4" fmla="*/ 847364 h 941516"/>
              <a:gd name="connsiteX5" fmla="*/ 1788881 w 1883033"/>
              <a:gd name="connsiteY5" fmla="*/ 941516 h 941516"/>
              <a:gd name="connsiteX6" fmla="*/ 94152 w 1883033"/>
              <a:gd name="connsiteY6" fmla="*/ 941516 h 941516"/>
              <a:gd name="connsiteX7" fmla="*/ 0 w 1883033"/>
              <a:gd name="connsiteY7" fmla="*/ 847364 h 941516"/>
              <a:gd name="connsiteX8" fmla="*/ 0 w 1883033"/>
              <a:gd name="connsiteY8" fmla="*/ 94152 h 94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3033" h="941516">
                <a:moveTo>
                  <a:pt x="0" y="94152"/>
                </a:moveTo>
                <a:cubicBezTo>
                  <a:pt x="0" y="42153"/>
                  <a:pt x="42153" y="0"/>
                  <a:pt x="94152" y="0"/>
                </a:cubicBezTo>
                <a:lnTo>
                  <a:pt x="1788881" y="0"/>
                </a:lnTo>
                <a:cubicBezTo>
                  <a:pt x="1840880" y="0"/>
                  <a:pt x="1883033" y="42153"/>
                  <a:pt x="1883033" y="94152"/>
                </a:cubicBezTo>
                <a:lnTo>
                  <a:pt x="1883033" y="847364"/>
                </a:lnTo>
                <a:cubicBezTo>
                  <a:pt x="1883033" y="899363"/>
                  <a:pt x="1840880" y="941516"/>
                  <a:pt x="1788881" y="941516"/>
                </a:cubicBezTo>
                <a:lnTo>
                  <a:pt x="94152" y="941516"/>
                </a:lnTo>
                <a:cubicBezTo>
                  <a:pt x="42153" y="941516"/>
                  <a:pt x="0" y="899363"/>
                  <a:pt x="0" y="847364"/>
                </a:cubicBezTo>
                <a:lnTo>
                  <a:pt x="0" y="9415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771" tIns="51706" rIns="63771" bIns="51706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/>
              <a:t>Проект </a:t>
            </a:r>
          </a:p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b="1" dirty="0" smtClean="0"/>
              <a:t>Альтаир</a:t>
            </a:r>
            <a:endParaRPr lang="ru-RU" sz="1900" b="1" dirty="0"/>
          </a:p>
        </p:txBody>
      </p:sp>
      <p:sp>
        <p:nvSpPr>
          <p:cNvPr id="32" name="Полилиния 31"/>
          <p:cNvSpPr/>
          <p:nvPr/>
        </p:nvSpPr>
        <p:spPr>
          <a:xfrm flipH="1">
            <a:off x="8447404" y="2314808"/>
            <a:ext cx="192177" cy="70613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06137"/>
                </a:lnTo>
                <a:lnTo>
                  <a:pt x="188303" y="706137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Полилиния 32"/>
          <p:cNvSpPr/>
          <p:nvPr/>
        </p:nvSpPr>
        <p:spPr>
          <a:xfrm>
            <a:off x="6940978" y="2578932"/>
            <a:ext cx="1506426" cy="941516"/>
          </a:xfrm>
          <a:custGeom>
            <a:avLst/>
            <a:gdLst>
              <a:gd name="connsiteX0" fmla="*/ 0 w 1506426"/>
              <a:gd name="connsiteY0" fmla="*/ 94152 h 941516"/>
              <a:gd name="connsiteX1" fmla="*/ 94152 w 1506426"/>
              <a:gd name="connsiteY1" fmla="*/ 0 h 941516"/>
              <a:gd name="connsiteX2" fmla="*/ 1412274 w 1506426"/>
              <a:gd name="connsiteY2" fmla="*/ 0 h 941516"/>
              <a:gd name="connsiteX3" fmla="*/ 1506426 w 1506426"/>
              <a:gd name="connsiteY3" fmla="*/ 94152 h 941516"/>
              <a:gd name="connsiteX4" fmla="*/ 1506426 w 1506426"/>
              <a:gd name="connsiteY4" fmla="*/ 847364 h 941516"/>
              <a:gd name="connsiteX5" fmla="*/ 1412274 w 1506426"/>
              <a:gd name="connsiteY5" fmla="*/ 941516 h 941516"/>
              <a:gd name="connsiteX6" fmla="*/ 94152 w 1506426"/>
              <a:gd name="connsiteY6" fmla="*/ 941516 h 941516"/>
              <a:gd name="connsiteX7" fmla="*/ 0 w 1506426"/>
              <a:gd name="connsiteY7" fmla="*/ 847364 h 941516"/>
              <a:gd name="connsiteX8" fmla="*/ 0 w 1506426"/>
              <a:gd name="connsiteY8" fmla="*/ 94152 h 94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6426" h="941516">
                <a:moveTo>
                  <a:pt x="0" y="94152"/>
                </a:moveTo>
                <a:cubicBezTo>
                  <a:pt x="0" y="42153"/>
                  <a:pt x="42153" y="0"/>
                  <a:pt x="94152" y="0"/>
                </a:cubicBezTo>
                <a:lnTo>
                  <a:pt x="1412274" y="0"/>
                </a:lnTo>
                <a:cubicBezTo>
                  <a:pt x="1464273" y="0"/>
                  <a:pt x="1506426" y="42153"/>
                  <a:pt x="1506426" y="94152"/>
                </a:cubicBezTo>
                <a:lnTo>
                  <a:pt x="1506426" y="847364"/>
                </a:lnTo>
                <a:cubicBezTo>
                  <a:pt x="1506426" y="899363"/>
                  <a:pt x="1464273" y="941516"/>
                  <a:pt x="1412274" y="941516"/>
                </a:cubicBezTo>
                <a:lnTo>
                  <a:pt x="94152" y="941516"/>
                </a:lnTo>
                <a:cubicBezTo>
                  <a:pt x="42153" y="941516"/>
                  <a:pt x="0" y="899363"/>
                  <a:pt x="0" y="847364"/>
                </a:cubicBezTo>
                <a:lnTo>
                  <a:pt x="0" y="94152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436" tIns="42816" rIns="50436" bIns="4281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Обработка информации ТМ и БСИ полностью автоматизирована</a:t>
            </a:r>
          </a:p>
        </p:txBody>
      </p:sp>
      <p:sp>
        <p:nvSpPr>
          <p:cNvPr id="34" name="Полилиния 33"/>
          <p:cNvSpPr/>
          <p:nvPr/>
        </p:nvSpPr>
        <p:spPr>
          <a:xfrm flipH="1">
            <a:off x="8442400" y="2318860"/>
            <a:ext cx="192177" cy="188303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883033"/>
                </a:lnTo>
                <a:lnTo>
                  <a:pt x="188303" y="1883033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Полилиния 34"/>
          <p:cNvSpPr/>
          <p:nvPr/>
        </p:nvSpPr>
        <p:spPr>
          <a:xfrm>
            <a:off x="6940978" y="3755828"/>
            <a:ext cx="1506426" cy="941516"/>
          </a:xfrm>
          <a:custGeom>
            <a:avLst/>
            <a:gdLst>
              <a:gd name="connsiteX0" fmla="*/ 0 w 1506426"/>
              <a:gd name="connsiteY0" fmla="*/ 94152 h 941516"/>
              <a:gd name="connsiteX1" fmla="*/ 94152 w 1506426"/>
              <a:gd name="connsiteY1" fmla="*/ 0 h 941516"/>
              <a:gd name="connsiteX2" fmla="*/ 1412274 w 1506426"/>
              <a:gd name="connsiteY2" fmla="*/ 0 h 941516"/>
              <a:gd name="connsiteX3" fmla="*/ 1506426 w 1506426"/>
              <a:gd name="connsiteY3" fmla="*/ 94152 h 941516"/>
              <a:gd name="connsiteX4" fmla="*/ 1506426 w 1506426"/>
              <a:gd name="connsiteY4" fmla="*/ 847364 h 941516"/>
              <a:gd name="connsiteX5" fmla="*/ 1412274 w 1506426"/>
              <a:gd name="connsiteY5" fmla="*/ 941516 h 941516"/>
              <a:gd name="connsiteX6" fmla="*/ 94152 w 1506426"/>
              <a:gd name="connsiteY6" fmla="*/ 941516 h 941516"/>
              <a:gd name="connsiteX7" fmla="*/ 0 w 1506426"/>
              <a:gd name="connsiteY7" fmla="*/ 847364 h 941516"/>
              <a:gd name="connsiteX8" fmla="*/ 0 w 1506426"/>
              <a:gd name="connsiteY8" fmla="*/ 94152 h 94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6426" h="941516">
                <a:moveTo>
                  <a:pt x="0" y="94152"/>
                </a:moveTo>
                <a:cubicBezTo>
                  <a:pt x="0" y="42153"/>
                  <a:pt x="42153" y="0"/>
                  <a:pt x="94152" y="0"/>
                </a:cubicBezTo>
                <a:lnTo>
                  <a:pt x="1412274" y="0"/>
                </a:lnTo>
                <a:cubicBezTo>
                  <a:pt x="1464273" y="0"/>
                  <a:pt x="1506426" y="42153"/>
                  <a:pt x="1506426" y="94152"/>
                </a:cubicBezTo>
                <a:lnTo>
                  <a:pt x="1506426" y="847364"/>
                </a:lnTo>
                <a:cubicBezTo>
                  <a:pt x="1506426" y="899363"/>
                  <a:pt x="1464273" y="941516"/>
                  <a:pt x="1412274" y="941516"/>
                </a:cubicBezTo>
                <a:lnTo>
                  <a:pt x="94152" y="941516"/>
                </a:lnTo>
                <a:cubicBezTo>
                  <a:pt x="42153" y="941516"/>
                  <a:pt x="0" y="899363"/>
                  <a:pt x="0" y="847364"/>
                </a:cubicBezTo>
                <a:lnTo>
                  <a:pt x="0" y="94152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436" tIns="42816" rIns="50436" bIns="4281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Основные инженерные решения формируются программой</a:t>
            </a:r>
          </a:p>
        </p:txBody>
      </p:sp>
      <p:sp>
        <p:nvSpPr>
          <p:cNvPr id="36" name="Полилиния 35"/>
          <p:cNvSpPr/>
          <p:nvPr/>
        </p:nvSpPr>
        <p:spPr>
          <a:xfrm flipH="1">
            <a:off x="8442400" y="2311760"/>
            <a:ext cx="188303" cy="30599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059929"/>
                </a:lnTo>
                <a:lnTo>
                  <a:pt x="188303" y="305992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Полилиния 36"/>
          <p:cNvSpPr/>
          <p:nvPr/>
        </p:nvSpPr>
        <p:spPr>
          <a:xfrm>
            <a:off x="6940978" y="4932724"/>
            <a:ext cx="1506426" cy="941516"/>
          </a:xfrm>
          <a:custGeom>
            <a:avLst/>
            <a:gdLst>
              <a:gd name="connsiteX0" fmla="*/ 0 w 1506426"/>
              <a:gd name="connsiteY0" fmla="*/ 94152 h 941516"/>
              <a:gd name="connsiteX1" fmla="*/ 94152 w 1506426"/>
              <a:gd name="connsiteY1" fmla="*/ 0 h 941516"/>
              <a:gd name="connsiteX2" fmla="*/ 1412274 w 1506426"/>
              <a:gd name="connsiteY2" fmla="*/ 0 h 941516"/>
              <a:gd name="connsiteX3" fmla="*/ 1506426 w 1506426"/>
              <a:gd name="connsiteY3" fmla="*/ 94152 h 941516"/>
              <a:gd name="connsiteX4" fmla="*/ 1506426 w 1506426"/>
              <a:gd name="connsiteY4" fmla="*/ 847364 h 941516"/>
              <a:gd name="connsiteX5" fmla="*/ 1412274 w 1506426"/>
              <a:gd name="connsiteY5" fmla="*/ 941516 h 941516"/>
              <a:gd name="connsiteX6" fmla="*/ 94152 w 1506426"/>
              <a:gd name="connsiteY6" fmla="*/ 941516 h 941516"/>
              <a:gd name="connsiteX7" fmla="*/ 0 w 1506426"/>
              <a:gd name="connsiteY7" fmla="*/ 847364 h 941516"/>
              <a:gd name="connsiteX8" fmla="*/ 0 w 1506426"/>
              <a:gd name="connsiteY8" fmla="*/ 94152 h 94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6426" h="941516">
                <a:moveTo>
                  <a:pt x="0" y="94152"/>
                </a:moveTo>
                <a:cubicBezTo>
                  <a:pt x="0" y="42153"/>
                  <a:pt x="42153" y="0"/>
                  <a:pt x="94152" y="0"/>
                </a:cubicBezTo>
                <a:lnTo>
                  <a:pt x="1412274" y="0"/>
                </a:lnTo>
                <a:cubicBezTo>
                  <a:pt x="1464273" y="0"/>
                  <a:pt x="1506426" y="42153"/>
                  <a:pt x="1506426" y="94152"/>
                </a:cubicBezTo>
                <a:lnTo>
                  <a:pt x="1506426" y="847364"/>
                </a:lnTo>
                <a:cubicBezTo>
                  <a:pt x="1506426" y="899363"/>
                  <a:pt x="1464273" y="941516"/>
                  <a:pt x="1412274" y="941516"/>
                </a:cubicBezTo>
                <a:lnTo>
                  <a:pt x="94152" y="941516"/>
                </a:lnTo>
                <a:cubicBezTo>
                  <a:pt x="42153" y="941516"/>
                  <a:pt x="0" y="899363"/>
                  <a:pt x="0" y="847364"/>
                </a:cubicBezTo>
                <a:lnTo>
                  <a:pt x="0" y="94152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436" tIns="42816" rIns="50436" bIns="4281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Достигается эффект снижения отказов УЭЦН</a:t>
            </a:r>
          </a:p>
        </p:txBody>
      </p:sp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562727"/>
            <a:ext cx="91440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44"/>
          <p:cNvSpPr txBox="1"/>
          <p:nvPr/>
        </p:nvSpPr>
        <p:spPr>
          <a:xfrm>
            <a:off x="143555" y="65256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ООО «</a:t>
            </a:r>
            <a:r>
              <a:rPr lang="ru-RU" b="1" dirty="0" err="1">
                <a:solidFill>
                  <a:schemeClr val="bg1"/>
                </a:solidFill>
              </a:rPr>
              <a:t>Финист-М</a:t>
            </a:r>
            <a:r>
              <a:rPr lang="ru-RU" b="1" dirty="0">
                <a:solidFill>
                  <a:schemeClr val="bg1"/>
                </a:solidFill>
              </a:rPr>
              <a:t>»</a:t>
            </a:r>
          </a:p>
        </p:txBody>
      </p:sp>
      <p:cxnSp>
        <p:nvCxnSpPr>
          <p:cNvPr id="57" name="Соединительная линия уступом 56"/>
          <p:cNvCxnSpPr/>
          <p:nvPr/>
        </p:nvCxnSpPr>
        <p:spPr>
          <a:xfrm flipH="1">
            <a:off x="6314159" y="5418416"/>
            <a:ext cx="626819" cy="316225"/>
          </a:xfrm>
          <a:prstGeom prst="bentConnector3">
            <a:avLst>
              <a:gd name="adj1" fmla="val 50000"/>
            </a:avLst>
          </a:prstGeom>
          <a:ln>
            <a:solidFill>
              <a:srgbClr val="39508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олилиния 59"/>
          <p:cNvSpPr/>
          <p:nvPr/>
        </p:nvSpPr>
        <p:spPr>
          <a:xfrm>
            <a:off x="3624526" y="5053783"/>
            <a:ext cx="2689633" cy="1256171"/>
          </a:xfrm>
          <a:custGeom>
            <a:avLst/>
            <a:gdLst>
              <a:gd name="connsiteX0" fmla="*/ 0 w 1506426"/>
              <a:gd name="connsiteY0" fmla="*/ 94152 h 941516"/>
              <a:gd name="connsiteX1" fmla="*/ 94152 w 1506426"/>
              <a:gd name="connsiteY1" fmla="*/ 0 h 941516"/>
              <a:gd name="connsiteX2" fmla="*/ 1412274 w 1506426"/>
              <a:gd name="connsiteY2" fmla="*/ 0 h 941516"/>
              <a:gd name="connsiteX3" fmla="*/ 1506426 w 1506426"/>
              <a:gd name="connsiteY3" fmla="*/ 94152 h 941516"/>
              <a:gd name="connsiteX4" fmla="*/ 1506426 w 1506426"/>
              <a:gd name="connsiteY4" fmla="*/ 847364 h 941516"/>
              <a:gd name="connsiteX5" fmla="*/ 1412274 w 1506426"/>
              <a:gd name="connsiteY5" fmla="*/ 941516 h 941516"/>
              <a:gd name="connsiteX6" fmla="*/ 94152 w 1506426"/>
              <a:gd name="connsiteY6" fmla="*/ 941516 h 941516"/>
              <a:gd name="connsiteX7" fmla="*/ 0 w 1506426"/>
              <a:gd name="connsiteY7" fmla="*/ 847364 h 941516"/>
              <a:gd name="connsiteX8" fmla="*/ 0 w 1506426"/>
              <a:gd name="connsiteY8" fmla="*/ 94152 h 94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6426" h="941516">
                <a:moveTo>
                  <a:pt x="0" y="94152"/>
                </a:moveTo>
                <a:cubicBezTo>
                  <a:pt x="0" y="42153"/>
                  <a:pt x="42153" y="0"/>
                  <a:pt x="94152" y="0"/>
                </a:cubicBezTo>
                <a:lnTo>
                  <a:pt x="1412274" y="0"/>
                </a:lnTo>
                <a:cubicBezTo>
                  <a:pt x="1464273" y="0"/>
                  <a:pt x="1506426" y="42153"/>
                  <a:pt x="1506426" y="94152"/>
                </a:cubicBezTo>
                <a:lnTo>
                  <a:pt x="1506426" y="847364"/>
                </a:lnTo>
                <a:cubicBezTo>
                  <a:pt x="1506426" y="899363"/>
                  <a:pt x="1464273" y="941516"/>
                  <a:pt x="1412274" y="941516"/>
                </a:cubicBezTo>
                <a:lnTo>
                  <a:pt x="94152" y="941516"/>
                </a:lnTo>
                <a:cubicBezTo>
                  <a:pt x="42153" y="941516"/>
                  <a:pt x="0" y="899363"/>
                  <a:pt x="0" y="847364"/>
                </a:cubicBezTo>
                <a:lnTo>
                  <a:pt x="0" y="94152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436" tIns="180000" rIns="50436" bIns="4320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ts val="42"/>
              </a:spcAft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Эффект достигается за счет: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ts val="42"/>
              </a:spcAft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●100%-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го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охвата исходных данных в едином программном комплексе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ts val="42"/>
              </a:spcAft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●Применения производственных алгоритмов бизнес-логики программы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ts val="42"/>
              </a:spcAft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3197655" y="1394994"/>
            <a:ext cx="2520280" cy="916766"/>
          </a:xfrm>
          <a:custGeom>
            <a:avLst/>
            <a:gdLst>
              <a:gd name="connsiteX0" fmla="*/ 0 w 1883033"/>
              <a:gd name="connsiteY0" fmla="*/ 94152 h 941516"/>
              <a:gd name="connsiteX1" fmla="*/ 94152 w 1883033"/>
              <a:gd name="connsiteY1" fmla="*/ 0 h 941516"/>
              <a:gd name="connsiteX2" fmla="*/ 1788881 w 1883033"/>
              <a:gd name="connsiteY2" fmla="*/ 0 h 941516"/>
              <a:gd name="connsiteX3" fmla="*/ 1883033 w 1883033"/>
              <a:gd name="connsiteY3" fmla="*/ 94152 h 941516"/>
              <a:gd name="connsiteX4" fmla="*/ 1883033 w 1883033"/>
              <a:gd name="connsiteY4" fmla="*/ 847364 h 941516"/>
              <a:gd name="connsiteX5" fmla="*/ 1788881 w 1883033"/>
              <a:gd name="connsiteY5" fmla="*/ 941516 h 941516"/>
              <a:gd name="connsiteX6" fmla="*/ 94152 w 1883033"/>
              <a:gd name="connsiteY6" fmla="*/ 941516 h 941516"/>
              <a:gd name="connsiteX7" fmla="*/ 0 w 1883033"/>
              <a:gd name="connsiteY7" fmla="*/ 847364 h 941516"/>
              <a:gd name="connsiteX8" fmla="*/ 0 w 1883033"/>
              <a:gd name="connsiteY8" fmla="*/ 94152 h 94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3033" h="941516">
                <a:moveTo>
                  <a:pt x="0" y="94152"/>
                </a:moveTo>
                <a:cubicBezTo>
                  <a:pt x="0" y="42153"/>
                  <a:pt x="42153" y="0"/>
                  <a:pt x="94152" y="0"/>
                </a:cubicBezTo>
                <a:lnTo>
                  <a:pt x="1788881" y="0"/>
                </a:lnTo>
                <a:cubicBezTo>
                  <a:pt x="1840880" y="0"/>
                  <a:pt x="1883033" y="42153"/>
                  <a:pt x="1883033" y="94152"/>
                </a:cubicBezTo>
                <a:lnTo>
                  <a:pt x="1883033" y="847364"/>
                </a:lnTo>
                <a:cubicBezTo>
                  <a:pt x="1883033" y="899363"/>
                  <a:pt x="1840880" y="941516"/>
                  <a:pt x="1788881" y="941516"/>
                </a:cubicBezTo>
                <a:lnTo>
                  <a:pt x="94152" y="941516"/>
                </a:lnTo>
                <a:cubicBezTo>
                  <a:pt x="42153" y="941516"/>
                  <a:pt x="0" y="899363"/>
                  <a:pt x="0" y="847364"/>
                </a:cubicBezTo>
                <a:lnTo>
                  <a:pt x="0" y="9415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771" tIns="51706" rIns="63771" bIns="51706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dirty="0"/>
              <a:t>Информация системы ТМ и БСИ по СУ ЭЦН</a:t>
            </a:r>
          </a:p>
        </p:txBody>
      </p:sp>
      <p:grpSp>
        <p:nvGrpSpPr>
          <p:cNvPr id="68" name="Группа 67"/>
          <p:cNvGrpSpPr/>
          <p:nvPr/>
        </p:nvGrpSpPr>
        <p:grpSpPr>
          <a:xfrm>
            <a:off x="3197655" y="2700734"/>
            <a:ext cx="2520280" cy="1331821"/>
            <a:chOff x="4824028" y="1628800"/>
            <a:chExt cx="1707010" cy="719448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24028" y="1628800"/>
              <a:ext cx="1352288" cy="582901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4048" y="1791724"/>
              <a:ext cx="1440160" cy="435802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20072" y="1882008"/>
              <a:ext cx="1310966" cy="46624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  <p:sp>
        <p:nvSpPr>
          <p:cNvPr id="39" name="TextBox 38"/>
          <p:cNvSpPr txBox="1"/>
          <p:nvPr/>
        </p:nvSpPr>
        <p:spPr>
          <a:xfrm>
            <a:off x="6562107" y="6554416"/>
            <a:ext cx="2581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25 лет на рынке </a:t>
            </a:r>
            <a:r>
              <a:rPr lang="en-US" sz="1200" b="1" dirty="0">
                <a:solidFill>
                  <a:schemeClr val="bg1"/>
                </a:solidFill>
              </a:rPr>
              <a:t>IT</a:t>
            </a:r>
            <a:r>
              <a:rPr lang="ru-RU" sz="1200" b="1" dirty="0">
                <a:solidFill>
                  <a:schemeClr val="bg1"/>
                </a:solidFill>
              </a:rPr>
              <a:t>-технологий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562727"/>
            <a:ext cx="91440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0" y="-33571"/>
            <a:ext cx="9144000" cy="866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itle 3"/>
          <p:cNvSpPr txBox="1">
            <a:spLocks/>
          </p:cNvSpPr>
          <p:nvPr/>
        </p:nvSpPr>
        <p:spPr>
          <a:xfrm>
            <a:off x="175110" y="235769"/>
            <a:ext cx="7886700" cy="672303"/>
          </a:xfrm>
        </p:spPr>
        <p:txBody>
          <a:bodyPr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dirty="0">
                <a:solidFill>
                  <a:schemeClr val="bg1"/>
                </a:solidFill>
                <a:latin typeface="Impact" panose="020B0806030902050204" pitchFamily="34" charset="0"/>
              </a:rPr>
              <a:t>Описание проекта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47488"/>
            <a:ext cx="704468" cy="70446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48967" y="2054653"/>
            <a:ext cx="1679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Цель проекта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155847" y="2270096"/>
            <a:ext cx="6659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accent3">
                    <a:lumMod val="50000"/>
                  </a:schemeClr>
                </a:solidFill>
              </a:rPr>
              <a:t>Снижение затрат на добычу нефти механизированным способом УЭЦН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48967" y="3691791"/>
            <a:ext cx="1679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Решаемые задачи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155847" y="3308769"/>
            <a:ext cx="6659963" cy="144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170" dirty="0">
                <a:solidFill>
                  <a:schemeClr val="accent3">
                    <a:lumMod val="50000"/>
                  </a:schemeClr>
                </a:solidFill>
              </a:rPr>
              <a:t>Сокращение отказов и аварий УЭЦН;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170" dirty="0">
                <a:solidFill>
                  <a:schemeClr val="accent3">
                    <a:lumMod val="50000"/>
                  </a:schemeClr>
                </a:solidFill>
              </a:rPr>
              <a:t>Сокращение ремонтов ТКРС;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170" dirty="0">
                <a:solidFill>
                  <a:schemeClr val="accent3">
                    <a:lumMod val="50000"/>
                  </a:schemeClr>
                </a:solidFill>
              </a:rPr>
              <a:t>Сокращение </a:t>
            </a:r>
            <a:r>
              <a:rPr lang="ru-RU" sz="1170" dirty="0" err="1">
                <a:solidFill>
                  <a:schemeClr val="accent3">
                    <a:lumMod val="50000"/>
                  </a:schemeClr>
                </a:solidFill>
              </a:rPr>
              <a:t>энергозатрат</a:t>
            </a:r>
            <a:r>
              <a:rPr lang="ru-RU" sz="1170" dirty="0">
                <a:solidFill>
                  <a:schemeClr val="accent3">
                    <a:lumMod val="50000"/>
                  </a:schemeClr>
                </a:solidFill>
              </a:rPr>
              <a:t> на подъем 1 тонны нефти;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170" dirty="0">
                <a:solidFill>
                  <a:schemeClr val="accent3">
                    <a:lumMod val="50000"/>
                  </a:schemeClr>
                </a:solidFill>
              </a:rPr>
              <a:t>Сокращение затрат на закупку дорогостоящего нефтепромыслового оборудования (УЭЦН, НКТ)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48964" y="5298151"/>
            <a:ext cx="1760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Почему это необходимо?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28722" y="4926323"/>
            <a:ext cx="6659963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150"/>
              </a:spcBef>
              <a:buFont typeface="Wingdings" panose="05000000000000000000" pitchFamily="2" charset="2"/>
              <a:buChar char="§"/>
            </a:pPr>
            <a:r>
              <a:rPr lang="ru-RU" sz="1170" dirty="0">
                <a:solidFill>
                  <a:schemeClr val="accent3">
                    <a:lumMod val="50000"/>
                  </a:schemeClr>
                </a:solidFill>
              </a:rPr>
              <a:t>Более 40 лет добывающие предприятия не могут существенно (до нескольких лет) увеличить наработку на отказ УЭЦН несмотря на постоянное совершенствование технических характеристик оборудования;</a:t>
            </a:r>
          </a:p>
          <a:p>
            <a:pPr marL="171450" indent="-171450">
              <a:spcBef>
                <a:spcPts val="150"/>
              </a:spcBef>
              <a:buFont typeface="Wingdings" panose="05000000000000000000" pitchFamily="2" charset="2"/>
              <a:buChar char="§"/>
            </a:pPr>
            <a:r>
              <a:rPr lang="ru-RU" sz="1170" dirty="0">
                <a:solidFill>
                  <a:schemeClr val="accent3">
                    <a:lumMod val="50000"/>
                  </a:schemeClr>
                </a:solidFill>
              </a:rPr>
              <a:t>Не снижается число аварий («полетов») УЭЦН;</a:t>
            </a:r>
          </a:p>
          <a:p>
            <a:pPr marL="171450" indent="-171450">
              <a:spcBef>
                <a:spcPts val="150"/>
              </a:spcBef>
              <a:buFont typeface="Wingdings" panose="05000000000000000000" pitchFamily="2" charset="2"/>
              <a:buChar char="§"/>
            </a:pPr>
            <a:r>
              <a:rPr lang="ru-RU" sz="1170" dirty="0">
                <a:solidFill>
                  <a:schemeClr val="accent3">
                    <a:lumMod val="50000"/>
                  </a:schemeClr>
                </a:solidFill>
              </a:rPr>
              <a:t>Устарели регламенты технологической службы по работе с погружным оборудованием;</a:t>
            </a:r>
          </a:p>
          <a:p>
            <a:pPr marL="171450" indent="-171450">
              <a:spcBef>
                <a:spcPts val="150"/>
              </a:spcBef>
              <a:buFont typeface="Wingdings" panose="05000000000000000000" pitchFamily="2" charset="2"/>
              <a:buChar char="§"/>
            </a:pPr>
            <a:r>
              <a:rPr lang="ru-RU" sz="1170" dirty="0">
                <a:solidFill>
                  <a:schemeClr val="accent3">
                    <a:lumMod val="50000"/>
                  </a:schemeClr>
                </a:solidFill>
              </a:rPr>
              <a:t>Современные цифровые СУ ЭЦН и программное обеспечение мало помогают инженерным службам промысла в решении текущих задач по работе с УЭЦН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43555" y="65256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ООО «</a:t>
            </a:r>
            <a:r>
              <a:rPr lang="ru-RU" b="1" dirty="0" err="1">
                <a:solidFill>
                  <a:schemeClr val="bg1"/>
                </a:solidFill>
              </a:rPr>
              <a:t>Финист-М</a:t>
            </a:r>
            <a:r>
              <a:rPr lang="ru-RU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444" y="941011"/>
            <a:ext cx="1152129" cy="648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62" y="946110"/>
            <a:ext cx="1165771" cy="6378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805" y="937559"/>
            <a:ext cx="1185602" cy="6436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562107" y="6554416"/>
            <a:ext cx="2581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25 лет на рынке </a:t>
            </a:r>
            <a:r>
              <a:rPr lang="en-US" sz="1200" b="1" dirty="0">
                <a:solidFill>
                  <a:schemeClr val="bg1"/>
                </a:solidFill>
              </a:rPr>
              <a:t>IT</a:t>
            </a:r>
            <a:r>
              <a:rPr lang="ru-RU" sz="1200" b="1" dirty="0">
                <a:solidFill>
                  <a:schemeClr val="bg1"/>
                </a:solidFill>
              </a:rPr>
              <a:t>-технологий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6679"/>
            <a:ext cx="9144000" cy="866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47608" y="454853"/>
            <a:ext cx="7886700" cy="672303"/>
          </a:xfrm>
        </p:spPr>
        <p:txBody>
          <a:bodyPr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47488"/>
            <a:ext cx="704468" cy="704468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562727"/>
            <a:ext cx="91440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3555" y="65256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ООО «</a:t>
            </a:r>
            <a:r>
              <a:rPr lang="ru-RU" b="1" dirty="0" err="1">
                <a:solidFill>
                  <a:schemeClr val="bg1"/>
                </a:solidFill>
              </a:rPr>
              <a:t>Финист-М</a:t>
            </a:r>
            <a:r>
              <a:rPr lang="ru-RU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27" name="Title 3"/>
          <p:cNvSpPr txBox="1">
            <a:spLocks/>
          </p:cNvSpPr>
          <p:nvPr/>
        </p:nvSpPr>
        <p:spPr>
          <a:xfrm>
            <a:off x="545275" y="131403"/>
            <a:ext cx="7386235" cy="549434"/>
          </a:xfrm>
        </p:spPr>
        <p:txBody>
          <a:bodyPr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Реализация проекта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555" y="1600099"/>
            <a:ext cx="4733855" cy="40934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Модуль предиктивной аналитики Альтаир был разработан в 2020 году на средства гранта Фонда содействия инновациям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Программный модуль входит в комплекс АПК «Меркурий» и имеет свидетельство о государственной регистрации права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В модуле применен ИИ (машинное обучение)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958" y="1075406"/>
            <a:ext cx="3659991" cy="52504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62107" y="6554416"/>
            <a:ext cx="2581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25 лет на рынке </a:t>
            </a:r>
            <a:r>
              <a:rPr lang="en-US" sz="1200" b="1" dirty="0">
                <a:solidFill>
                  <a:schemeClr val="bg1"/>
                </a:solidFill>
              </a:rPr>
              <a:t>IT</a:t>
            </a:r>
            <a:r>
              <a:rPr lang="ru-RU" sz="1200" b="1" dirty="0">
                <a:solidFill>
                  <a:schemeClr val="bg1"/>
                </a:solidFill>
              </a:rPr>
              <a:t>-технологий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350458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005" y="598767"/>
            <a:ext cx="9806007" cy="581123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-33571"/>
            <a:ext cx="9144000" cy="866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175110" y="235769"/>
            <a:ext cx="7886700" cy="672303"/>
          </a:xfrm>
        </p:spPr>
        <p:txBody>
          <a:bodyPr>
            <a:normAutofit/>
          </a:bodyPr>
          <a:lstStyle/>
          <a:p>
            <a:pPr algn="l"/>
            <a:r>
              <a:rPr lang="ru-RU" sz="3000" dirty="0">
                <a:solidFill>
                  <a:schemeClr val="bg1"/>
                </a:solidFill>
                <a:latin typeface="Impact" panose="020B0806030902050204" pitchFamily="34" charset="0"/>
              </a:rPr>
              <a:t>Этапы </a:t>
            </a:r>
            <a:r>
              <a:rPr lang="ru-RU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реализованного проекта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562727"/>
            <a:ext cx="91440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47488"/>
            <a:ext cx="704468" cy="7044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3555" y="65256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ООО «</a:t>
            </a:r>
            <a:r>
              <a:rPr lang="ru-RU" b="1" dirty="0" err="1">
                <a:solidFill>
                  <a:schemeClr val="bg1"/>
                </a:solidFill>
              </a:rPr>
              <a:t>Финист-М</a:t>
            </a:r>
            <a:r>
              <a:rPr lang="ru-RU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8965" y="2151253"/>
            <a:ext cx="12216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chemeClr val="bg1"/>
                </a:solidFill>
              </a:rPr>
              <a:t>Данные ТМ </a:t>
            </a:r>
          </a:p>
          <a:p>
            <a:pPr algn="ctr"/>
            <a:r>
              <a:rPr lang="ru-RU" sz="1500" dirty="0">
                <a:solidFill>
                  <a:schemeClr val="bg1"/>
                </a:solidFill>
              </a:rPr>
              <a:t>по СУ ЭЦН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0605" y="1874981"/>
            <a:ext cx="1457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► Разработан </a:t>
            </a:r>
            <a:r>
              <a:rPr lang="ru-RU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механизм адаптации каждого типа СУ ЭЦН к протоколу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MODBAS</a:t>
            </a:r>
            <a:endParaRPr lang="ru-RU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► Достигнута необходимая  </a:t>
            </a:r>
            <a:r>
              <a:rPr lang="ru-RU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частота сбора </a:t>
            </a:r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данных</a:t>
            </a:r>
            <a:endParaRPr lang="ru-RU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► Данные </a:t>
            </a:r>
            <a:r>
              <a:rPr lang="ru-RU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каждой скважине сохраняются на </a:t>
            </a:r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сервере</a:t>
            </a:r>
            <a:endParaRPr lang="ru-RU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8965" y="4192525"/>
            <a:ext cx="12216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chemeClr val="bg1"/>
                </a:solidFill>
              </a:rPr>
              <a:t>Алгоритмы </a:t>
            </a:r>
          </a:p>
          <a:p>
            <a:pPr algn="ctr"/>
            <a:r>
              <a:rPr lang="ru-RU" sz="1500" dirty="0">
                <a:solidFill>
                  <a:schemeClr val="bg1"/>
                </a:solidFill>
              </a:rPr>
              <a:t>верхнего </a:t>
            </a:r>
          </a:p>
          <a:p>
            <a:pPr algn="ctr"/>
            <a:r>
              <a:rPr lang="ru-RU" sz="1500" dirty="0">
                <a:solidFill>
                  <a:schemeClr val="bg1"/>
                </a:solidFill>
              </a:rPr>
              <a:t>уровня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70605" y="4110185"/>
            <a:ext cx="1679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► Разработан и протестирован </a:t>
            </a:r>
            <a:r>
              <a:rPr lang="ru-RU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алгоритма автоматического определения причины отказа УЭЦН (связь с ПДК)</a:t>
            </a:r>
          </a:p>
          <a:p>
            <a:pPr lvl="0"/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► Разработан и протестирован механизм автоматических выводов и рекомендаций при сбоях в работе УЭЦН</a:t>
            </a:r>
            <a:endParaRPr lang="ru-RU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7103" y="2536700"/>
            <a:ext cx="12216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chemeClr val="bg1"/>
                </a:solidFill>
              </a:rPr>
              <a:t>Первичная </a:t>
            </a:r>
          </a:p>
          <a:p>
            <a:pPr algn="ctr"/>
            <a:r>
              <a:rPr lang="ru-RU" sz="1500" dirty="0">
                <a:solidFill>
                  <a:schemeClr val="bg1"/>
                </a:solidFill>
              </a:rPr>
              <a:t>обработка </a:t>
            </a:r>
          </a:p>
          <a:p>
            <a:pPr algn="ctr"/>
            <a:r>
              <a:rPr lang="ru-RU" sz="1500" dirty="0">
                <a:solidFill>
                  <a:schemeClr val="bg1"/>
                </a:solidFill>
              </a:rPr>
              <a:t>данных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68743" y="2428252"/>
            <a:ext cx="17734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►Совмещение и верификация данных СУ ЭЦН с данными </a:t>
            </a:r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ТМ.</a:t>
            </a:r>
            <a:endParaRPr lang="ru-RU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ru-RU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►Обработка записей ТМ СУ ЭЦН – удаление лишних данных по признакам</a:t>
            </a:r>
          </a:p>
          <a:p>
            <a:pPr lvl="0"/>
            <a:r>
              <a:rPr lang="ru-RU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1. Временного интервала</a:t>
            </a:r>
          </a:p>
          <a:p>
            <a:pPr lvl="0"/>
            <a:r>
              <a:rPr lang="ru-RU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2. Некритичных параметров СУ ЭЦН</a:t>
            </a:r>
          </a:p>
          <a:p>
            <a:pPr lvl="0"/>
            <a:r>
              <a:rPr lang="ru-RU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3. Приведение текстовых команд СУ ЭЦН к алгоритмам логической обработки</a:t>
            </a:r>
          </a:p>
          <a:p>
            <a:pPr lvl="0"/>
            <a:r>
              <a:rPr lang="ru-RU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4. Приведение к общей структуре разовых </a:t>
            </a:r>
            <a:r>
              <a:rPr lang="ru-RU" sz="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уставок</a:t>
            </a:r>
            <a:r>
              <a:rPr lang="ru-RU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СУ ЭЦН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62107" y="6554416"/>
            <a:ext cx="2581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25 лет на рынке </a:t>
            </a:r>
            <a:r>
              <a:rPr lang="en-US" sz="1200" b="1" dirty="0">
                <a:solidFill>
                  <a:schemeClr val="bg1"/>
                </a:solidFill>
              </a:rPr>
              <a:t>IT</a:t>
            </a:r>
            <a:r>
              <a:rPr lang="ru-RU" sz="1200" b="1" dirty="0">
                <a:solidFill>
                  <a:schemeClr val="bg1"/>
                </a:solidFill>
              </a:rPr>
              <a:t>-технологий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20188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17" y="1477968"/>
            <a:ext cx="6058262" cy="1919896"/>
          </a:xfrm>
          <a:prstGeom prst="rect">
            <a:avLst/>
          </a:prstGeom>
        </p:spPr>
      </p:pic>
      <p:pic>
        <p:nvPicPr>
          <p:cNvPr id="1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299" y="3473831"/>
            <a:ext cx="1743980" cy="102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33571"/>
            <a:ext cx="9144000" cy="866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175110" y="235769"/>
            <a:ext cx="7886700" cy="672303"/>
          </a:xfrm>
        </p:spPr>
        <p:txBody>
          <a:bodyPr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dirty="0">
                <a:solidFill>
                  <a:schemeClr val="bg1"/>
                </a:solidFill>
                <a:latin typeface="Impact" panose="020B0806030902050204" pitchFamily="34" charset="0"/>
              </a:rPr>
              <a:t>Схема работы модуля анализа отказов УЭЦН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47488"/>
            <a:ext cx="704468" cy="704468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562727"/>
            <a:ext cx="91440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43555" y="65256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ООО «</a:t>
            </a:r>
            <a:r>
              <a:rPr lang="ru-RU" b="1" dirty="0" err="1">
                <a:solidFill>
                  <a:schemeClr val="bg1"/>
                </a:solidFill>
              </a:rPr>
              <a:t>Финист-М</a:t>
            </a:r>
            <a:r>
              <a:rPr lang="ru-RU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06" name="Полилиния 105"/>
          <p:cNvSpPr/>
          <p:nvPr/>
        </p:nvSpPr>
        <p:spPr>
          <a:xfrm>
            <a:off x="3552158" y="3640917"/>
            <a:ext cx="1872934" cy="539854"/>
          </a:xfrm>
          <a:custGeom>
            <a:avLst/>
            <a:gdLst>
              <a:gd name="connsiteX0" fmla="*/ 0 w 1872934"/>
              <a:gd name="connsiteY0" fmla="*/ 53985 h 539854"/>
              <a:gd name="connsiteX1" fmla="*/ 53985 w 1872934"/>
              <a:gd name="connsiteY1" fmla="*/ 0 h 539854"/>
              <a:gd name="connsiteX2" fmla="*/ 1818949 w 1872934"/>
              <a:gd name="connsiteY2" fmla="*/ 0 h 539854"/>
              <a:gd name="connsiteX3" fmla="*/ 1872934 w 1872934"/>
              <a:gd name="connsiteY3" fmla="*/ 53985 h 539854"/>
              <a:gd name="connsiteX4" fmla="*/ 1872934 w 1872934"/>
              <a:gd name="connsiteY4" fmla="*/ 485869 h 539854"/>
              <a:gd name="connsiteX5" fmla="*/ 1818949 w 1872934"/>
              <a:gd name="connsiteY5" fmla="*/ 539854 h 539854"/>
              <a:gd name="connsiteX6" fmla="*/ 53985 w 1872934"/>
              <a:gd name="connsiteY6" fmla="*/ 539854 h 539854"/>
              <a:gd name="connsiteX7" fmla="*/ 0 w 1872934"/>
              <a:gd name="connsiteY7" fmla="*/ 485869 h 539854"/>
              <a:gd name="connsiteX8" fmla="*/ 0 w 1872934"/>
              <a:gd name="connsiteY8" fmla="*/ 53985 h 53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2934" h="539854">
                <a:moveTo>
                  <a:pt x="0" y="53985"/>
                </a:moveTo>
                <a:cubicBezTo>
                  <a:pt x="0" y="24170"/>
                  <a:pt x="24170" y="0"/>
                  <a:pt x="53985" y="0"/>
                </a:cubicBezTo>
                <a:lnTo>
                  <a:pt x="1818949" y="0"/>
                </a:lnTo>
                <a:cubicBezTo>
                  <a:pt x="1848764" y="0"/>
                  <a:pt x="1872934" y="24170"/>
                  <a:pt x="1872934" y="53985"/>
                </a:cubicBezTo>
                <a:lnTo>
                  <a:pt x="1872934" y="485869"/>
                </a:lnTo>
                <a:cubicBezTo>
                  <a:pt x="1872934" y="515684"/>
                  <a:pt x="1848764" y="539854"/>
                  <a:pt x="1818949" y="539854"/>
                </a:cubicBezTo>
                <a:lnTo>
                  <a:pt x="53985" y="539854"/>
                </a:lnTo>
                <a:cubicBezTo>
                  <a:pt x="24170" y="539854"/>
                  <a:pt x="0" y="515684"/>
                  <a:pt x="0" y="485869"/>
                </a:cubicBezTo>
                <a:lnTo>
                  <a:pt x="0" y="53985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69152" tIns="69152" rIns="69152" bIns="69152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Группировка и обработка данных</a:t>
            </a:r>
          </a:p>
        </p:txBody>
      </p:sp>
      <p:sp>
        <p:nvSpPr>
          <p:cNvPr id="107" name="Полилиния 106"/>
          <p:cNvSpPr/>
          <p:nvPr/>
        </p:nvSpPr>
        <p:spPr>
          <a:xfrm>
            <a:off x="4367159" y="4214511"/>
            <a:ext cx="242935" cy="202446"/>
          </a:xfrm>
          <a:custGeom>
            <a:avLst/>
            <a:gdLst>
              <a:gd name="connsiteX0" fmla="*/ 0 w 202445"/>
              <a:gd name="connsiteY0" fmla="*/ 48587 h 242934"/>
              <a:gd name="connsiteX1" fmla="*/ 101223 w 202445"/>
              <a:gd name="connsiteY1" fmla="*/ 48587 h 242934"/>
              <a:gd name="connsiteX2" fmla="*/ 101223 w 202445"/>
              <a:gd name="connsiteY2" fmla="*/ 0 h 242934"/>
              <a:gd name="connsiteX3" fmla="*/ 202445 w 202445"/>
              <a:gd name="connsiteY3" fmla="*/ 121467 h 242934"/>
              <a:gd name="connsiteX4" fmla="*/ 101223 w 202445"/>
              <a:gd name="connsiteY4" fmla="*/ 242934 h 242934"/>
              <a:gd name="connsiteX5" fmla="*/ 101223 w 202445"/>
              <a:gd name="connsiteY5" fmla="*/ 194347 h 242934"/>
              <a:gd name="connsiteX6" fmla="*/ 0 w 202445"/>
              <a:gd name="connsiteY6" fmla="*/ 194347 h 242934"/>
              <a:gd name="connsiteX7" fmla="*/ 0 w 202445"/>
              <a:gd name="connsiteY7" fmla="*/ 48587 h 24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2445" h="242934">
                <a:moveTo>
                  <a:pt x="161956" y="1"/>
                </a:moveTo>
                <a:lnTo>
                  <a:pt x="161956" y="121468"/>
                </a:lnTo>
                <a:lnTo>
                  <a:pt x="202445" y="121468"/>
                </a:lnTo>
                <a:lnTo>
                  <a:pt x="101223" y="242933"/>
                </a:lnTo>
                <a:lnTo>
                  <a:pt x="0" y="121468"/>
                </a:lnTo>
                <a:lnTo>
                  <a:pt x="40489" y="121468"/>
                </a:lnTo>
                <a:lnTo>
                  <a:pt x="40489" y="1"/>
                </a:lnTo>
                <a:lnTo>
                  <a:pt x="161956" y="1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588" tIns="1" rIns="48587" bIns="60733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/>
          </a:p>
        </p:txBody>
      </p:sp>
      <p:sp>
        <p:nvSpPr>
          <p:cNvPr id="108" name="Полилиния 107"/>
          <p:cNvSpPr/>
          <p:nvPr/>
        </p:nvSpPr>
        <p:spPr>
          <a:xfrm>
            <a:off x="3552158" y="4450697"/>
            <a:ext cx="1872934" cy="539854"/>
          </a:xfrm>
          <a:custGeom>
            <a:avLst/>
            <a:gdLst>
              <a:gd name="connsiteX0" fmla="*/ 0 w 1872934"/>
              <a:gd name="connsiteY0" fmla="*/ 53985 h 539854"/>
              <a:gd name="connsiteX1" fmla="*/ 53985 w 1872934"/>
              <a:gd name="connsiteY1" fmla="*/ 0 h 539854"/>
              <a:gd name="connsiteX2" fmla="*/ 1818949 w 1872934"/>
              <a:gd name="connsiteY2" fmla="*/ 0 h 539854"/>
              <a:gd name="connsiteX3" fmla="*/ 1872934 w 1872934"/>
              <a:gd name="connsiteY3" fmla="*/ 53985 h 539854"/>
              <a:gd name="connsiteX4" fmla="*/ 1872934 w 1872934"/>
              <a:gd name="connsiteY4" fmla="*/ 485869 h 539854"/>
              <a:gd name="connsiteX5" fmla="*/ 1818949 w 1872934"/>
              <a:gd name="connsiteY5" fmla="*/ 539854 h 539854"/>
              <a:gd name="connsiteX6" fmla="*/ 53985 w 1872934"/>
              <a:gd name="connsiteY6" fmla="*/ 539854 h 539854"/>
              <a:gd name="connsiteX7" fmla="*/ 0 w 1872934"/>
              <a:gd name="connsiteY7" fmla="*/ 485869 h 539854"/>
              <a:gd name="connsiteX8" fmla="*/ 0 w 1872934"/>
              <a:gd name="connsiteY8" fmla="*/ 53985 h 53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2934" h="539854">
                <a:moveTo>
                  <a:pt x="0" y="53985"/>
                </a:moveTo>
                <a:cubicBezTo>
                  <a:pt x="0" y="24170"/>
                  <a:pt x="24170" y="0"/>
                  <a:pt x="53985" y="0"/>
                </a:cubicBezTo>
                <a:lnTo>
                  <a:pt x="1818949" y="0"/>
                </a:lnTo>
                <a:cubicBezTo>
                  <a:pt x="1848764" y="0"/>
                  <a:pt x="1872934" y="24170"/>
                  <a:pt x="1872934" y="53985"/>
                </a:cubicBezTo>
                <a:lnTo>
                  <a:pt x="1872934" y="485869"/>
                </a:lnTo>
                <a:cubicBezTo>
                  <a:pt x="1872934" y="515684"/>
                  <a:pt x="1848764" y="539854"/>
                  <a:pt x="1818949" y="539854"/>
                </a:cubicBezTo>
                <a:lnTo>
                  <a:pt x="53985" y="539854"/>
                </a:lnTo>
                <a:cubicBezTo>
                  <a:pt x="24170" y="539854"/>
                  <a:pt x="0" y="515684"/>
                  <a:pt x="0" y="485869"/>
                </a:cubicBezTo>
                <a:lnTo>
                  <a:pt x="0" y="53985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69152" tIns="69152" rIns="69152" bIns="69152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Аргументы программы</a:t>
            </a:r>
          </a:p>
        </p:txBody>
      </p:sp>
      <p:sp>
        <p:nvSpPr>
          <p:cNvPr id="109" name="Полилиния 108"/>
          <p:cNvSpPr/>
          <p:nvPr/>
        </p:nvSpPr>
        <p:spPr>
          <a:xfrm>
            <a:off x="4367159" y="5024292"/>
            <a:ext cx="242935" cy="202446"/>
          </a:xfrm>
          <a:custGeom>
            <a:avLst/>
            <a:gdLst>
              <a:gd name="connsiteX0" fmla="*/ 0 w 202445"/>
              <a:gd name="connsiteY0" fmla="*/ 48587 h 242934"/>
              <a:gd name="connsiteX1" fmla="*/ 101223 w 202445"/>
              <a:gd name="connsiteY1" fmla="*/ 48587 h 242934"/>
              <a:gd name="connsiteX2" fmla="*/ 101223 w 202445"/>
              <a:gd name="connsiteY2" fmla="*/ 0 h 242934"/>
              <a:gd name="connsiteX3" fmla="*/ 202445 w 202445"/>
              <a:gd name="connsiteY3" fmla="*/ 121467 h 242934"/>
              <a:gd name="connsiteX4" fmla="*/ 101223 w 202445"/>
              <a:gd name="connsiteY4" fmla="*/ 242934 h 242934"/>
              <a:gd name="connsiteX5" fmla="*/ 101223 w 202445"/>
              <a:gd name="connsiteY5" fmla="*/ 194347 h 242934"/>
              <a:gd name="connsiteX6" fmla="*/ 0 w 202445"/>
              <a:gd name="connsiteY6" fmla="*/ 194347 h 242934"/>
              <a:gd name="connsiteX7" fmla="*/ 0 w 202445"/>
              <a:gd name="connsiteY7" fmla="*/ 48587 h 24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2445" h="242934">
                <a:moveTo>
                  <a:pt x="161956" y="1"/>
                </a:moveTo>
                <a:lnTo>
                  <a:pt x="161956" y="121468"/>
                </a:lnTo>
                <a:lnTo>
                  <a:pt x="202445" y="121468"/>
                </a:lnTo>
                <a:lnTo>
                  <a:pt x="101223" y="242933"/>
                </a:lnTo>
                <a:lnTo>
                  <a:pt x="0" y="121468"/>
                </a:lnTo>
                <a:lnTo>
                  <a:pt x="40489" y="121468"/>
                </a:lnTo>
                <a:lnTo>
                  <a:pt x="40489" y="1"/>
                </a:lnTo>
                <a:lnTo>
                  <a:pt x="161956" y="1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588" tIns="1" rIns="48587" bIns="60733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/>
          </a:p>
        </p:txBody>
      </p:sp>
      <p:sp>
        <p:nvSpPr>
          <p:cNvPr id="110" name="Полилиния 109"/>
          <p:cNvSpPr/>
          <p:nvPr/>
        </p:nvSpPr>
        <p:spPr>
          <a:xfrm>
            <a:off x="3552158" y="5260479"/>
            <a:ext cx="1872934" cy="539854"/>
          </a:xfrm>
          <a:custGeom>
            <a:avLst/>
            <a:gdLst>
              <a:gd name="connsiteX0" fmla="*/ 0 w 1872934"/>
              <a:gd name="connsiteY0" fmla="*/ 53985 h 539854"/>
              <a:gd name="connsiteX1" fmla="*/ 53985 w 1872934"/>
              <a:gd name="connsiteY1" fmla="*/ 0 h 539854"/>
              <a:gd name="connsiteX2" fmla="*/ 1818949 w 1872934"/>
              <a:gd name="connsiteY2" fmla="*/ 0 h 539854"/>
              <a:gd name="connsiteX3" fmla="*/ 1872934 w 1872934"/>
              <a:gd name="connsiteY3" fmla="*/ 53985 h 539854"/>
              <a:gd name="connsiteX4" fmla="*/ 1872934 w 1872934"/>
              <a:gd name="connsiteY4" fmla="*/ 485869 h 539854"/>
              <a:gd name="connsiteX5" fmla="*/ 1818949 w 1872934"/>
              <a:gd name="connsiteY5" fmla="*/ 539854 h 539854"/>
              <a:gd name="connsiteX6" fmla="*/ 53985 w 1872934"/>
              <a:gd name="connsiteY6" fmla="*/ 539854 h 539854"/>
              <a:gd name="connsiteX7" fmla="*/ 0 w 1872934"/>
              <a:gd name="connsiteY7" fmla="*/ 485869 h 539854"/>
              <a:gd name="connsiteX8" fmla="*/ 0 w 1872934"/>
              <a:gd name="connsiteY8" fmla="*/ 53985 h 53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2934" h="539854">
                <a:moveTo>
                  <a:pt x="0" y="53985"/>
                </a:moveTo>
                <a:cubicBezTo>
                  <a:pt x="0" y="24170"/>
                  <a:pt x="24170" y="0"/>
                  <a:pt x="53985" y="0"/>
                </a:cubicBezTo>
                <a:lnTo>
                  <a:pt x="1818949" y="0"/>
                </a:lnTo>
                <a:cubicBezTo>
                  <a:pt x="1848764" y="0"/>
                  <a:pt x="1872934" y="24170"/>
                  <a:pt x="1872934" y="53985"/>
                </a:cubicBezTo>
                <a:lnTo>
                  <a:pt x="1872934" y="485869"/>
                </a:lnTo>
                <a:cubicBezTo>
                  <a:pt x="1872934" y="515684"/>
                  <a:pt x="1848764" y="539854"/>
                  <a:pt x="1818949" y="539854"/>
                </a:cubicBezTo>
                <a:lnTo>
                  <a:pt x="53985" y="539854"/>
                </a:lnTo>
                <a:cubicBezTo>
                  <a:pt x="24170" y="539854"/>
                  <a:pt x="0" y="515684"/>
                  <a:pt x="0" y="485869"/>
                </a:cubicBezTo>
                <a:lnTo>
                  <a:pt x="0" y="53985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69152" tIns="69152" rIns="69152" bIns="69152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Решение программы о причине отказа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3534348" y="2083456"/>
            <a:ext cx="177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chemeClr val="accent3">
                    <a:lumMod val="75000"/>
                  </a:schemeClr>
                </a:solidFill>
              </a:rPr>
              <a:t>Данные ТМ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563602" y="2088505"/>
            <a:ext cx="177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chemeClr val="accent3">
                    <a:lumMod val="75000"/>
                  </a:schemeClr>
                </a:solidFill>
              </a:rPr>
              <a:t>Данные БСИ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5482532" y="2091926"/>
            <a:ext cx="177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chemeClr val="accent3">
                    <a:lumMod val="75000"/>
                  </a:schemeClr>
                </a:solidFill>
              </a:rPr>
              <a:t>Данные ПДК</a:t>
            </a:r>
          </a:p>
        </p:txBody>
      </p:sp>
      <p:sp>
        <p:nvSpPr>
          <p:cNvPr id="111" name="Полилиния 110"/>
          <p:cNvSpPr/>
          <p:nvPr/>
        </p:nvSpPr>
        <p:spPr>
          <a:xfrm>
            <a:off x="4367159" y="3403254"/>
            <a:ext cx="242935" cy="202446"/>
          </a:xfrm>
          <a:custGeom>
            <a:avLst/>
            <a:gdLst>
              <a:gd name="connsiteX0" fmla="*/ 0 w 202445"/>
              <a:gd name="connsiteY0" fmla="*/ 48587 h 242934"/>
              <a:gd name="connsiteX1" fmla="*/ 101223 w 202445"/>
              <a:gd name="connsiteY1" fmla="*/ 48587 h 242934"/>
              <a:gd name="connsiteX2" fmla="*/ 101223 w 202445"/>
              <a:gd name="connsiteY2" fmla="*/ 0 h 242934"/>
              <a:gd name="connsiteX3" fmla="*/ 202445 w 202445"/>
              <a:gd name="connsiteY3" fmla="*/ 121467 h 242934"/>
              <a:gd name="connsiteX4" fmla="*/ 101223 w 202445"/>
              <a:gd name="connsiteY4" fmla="*/ 242934 h 242934"/>
              <a:gd name="connsiteX5" fmla="*/ 101223 w 202445"/>
              <a:gd name="connsiteY5" fmla="*/ 194347 h 242934"/>
              <a:gd name="connsiteX6" fmla="*/ 0 w 202445"/>
              <a:gd name="connsiteY6" fmla="*/ 194347 h 242934"/>
              <a:gd name="connsiteX7" fmla="*/ 0 w 202445"/>
              <a:gd name="connsiteY7" fmla="*/ 48587 h 24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2445" h="242934">
                <a:moveTo>
                  <a:pt x="161956" y="1"/>
                </a:moveTo>
                <a:lnTo>
                  <a:pt x="161956" y="121468"/>
                </a:lnTo>
                <a:lnTo>
                  <a:pt x="202445" y="121468"/>
                </a:lnTo>
                <a:lnTo>
                  <a:pt x="101223" y="242933"/>
                </a:lnTo>
                <a:lnTo>
                  <a:pt x="0" y="121468"/>
                </a:lnTo>
                <a:lnTo>
                  <a:pt x="40489" y="121468"/>
                </a:lnTo>
                <a:lnTo>
                  <a:pt x="40489" y="1"/>
                </a:lnTo>
                <a:lnTo>
                  <a:pt x="161956" y="1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588" tIns="1" rIns="48587" bIns="60733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/>
          </a:p>
        </p:txBody>
      </p:sp>
      <p:graphicFrame>
        <p:nvGraphicFramePr>
          <p:cNvPr id="115" name="Диаграмма 114"/>
          <p:cNvGraphicFramePr/>
          <p:nvPr>
            <p:extLst>
              <p:ext uri="{D42A27DB-BD31-4B8C-83A1-F6EECF244321}">
                <p14:modId xmlns:p14="http://schemas.microsoft.com/office/powerpoint/2010/main" val="1435993954"/>
              </p:ext>
            </p:extLst>
          </p:nvPr>
        </p:nvGraphicFramePr>
        <p:xfrm>
          <a:off x="5648254" y="4551755"/>
          <a:ext cx="2001082" cy="1349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6" name="Полилиния 115"/>
          <p:cNvSpPr/>
          <p:nvPr/>
        </p:nvSpPr>
        <p:spPr>
          <a:xfrm>
            <a:off x="1395017" y="3640917"/>
            <a:ext cx="1872934" cy="539854"/>
          </a:xfrm>
          <a:custGeom>
            <a:avLst/>
            <a:gdLst>
              <a:gd name="connsiteX0" fmla="*/ 0 w 1872934"/>
              <a:gd name="connsiteY0" fmla="*/ 53985 h 539854"/>
              <a:gd name="connsiteX1" fmla="*/ 53985 w 1872934"/>
              <a:gd name="connsiteY1" fmla="*/ 0 h 539854"/>
              <a:gd name="connsiteX2" fmla="*/ 1818949 w 1872934"/>
              <a:gd name="connsiteY2" fmla="*/ 0 h 539854"/>
              <a:gd name="connsiteX3" fmla="*/ 1872934 w 1872934"/>
              <a:gd name="connsiteY3" fmla="*/ 53985 h 539854"/>
              <a:gd name="connsiteX4" fmla="*/ 1872934 w 1872934"/>
              <a:gd name="connsiteY4" fmla="*/ 485869 h 539854"/>
              <a:gd name="connsiteX5" fmla="*/ 1818949 w 1872934"/>
              <a:gd name="connsiteY5" fmla="*/ 539854 h 539854"/>
              <a:gd name="connsiteX6" fmla="*/ 53985 w 1872934"/>
              <a:gd name="connsiteY6" fmla="*/ 539854 h 539854"/>
              <a:gd name="connsiteX7" fmla="*/ 0 w 1872934"/>
              <a:gd name="connsiteY7" fmla="*/ 485869 h 539854"/>
              <a:gd name="connsiteX8" fmla="*/ 0 w 1872934"/>
              <a:gd name="connsiteY8" fmla="*/ 53985 h 53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2934" h="539854">
                <a:moveTo>
                  <a:pt x="0" y="53985"/>
                </a:moveTo>
                <a:cubicBezTo>
                  <a:pt x="0" y="24170"/>
                  <a:pt x="24170" y="0"/>
                  <a:pt x="53985" y="0"/>
                </a:cubicBezTo>
                <a:lnTo>
                  <a:pt x="1818949" y="0"/>
                </a:lnTo>
                <a:cubicBezTo>
                  <a:pt x="1848764" y="0"/>
                  <a:pt x="1872934" y="24170"/>
                  <a:pt x="1872934" y="53985"/>
                </a:cubicBezTo>
                <a:lnTo>
                  <a:pt x="1872934" y="485869"/>
                </a:lnTo>
                <a:cubicBezTo>
                  <a:pt x="1872934" y="515684"/>
                  <a:pt x="1848764" y="539854"/>
                  <a:pt x="1818949" y="539854"/>
                </a:cubicBezTo>
                <a:lnTo>
                  <a:pt x="53985" y="539854"/>
                </a:lnTo>
                <a:cubicBezTo>
                  <a:pt x="24170" y="539854"/>
                  <a:pt x="0" y="515684"/>
                  <a:pt x="0" y="485869"/>
                </a:cubicBezTo>
                <a:lnTo>
                  <a:pt x="0" y="53985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69152" tIns="69152" rIns="69152" bIns="69152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solidFill>
                  <a:schemeClr val="bg1"/>
                </a:solidFill>
              </a:rPr>
              <a:t>Электронная </a:t>
            </a:r>
            <a:r>
              <a:rPr lang="ru-RU" sz="1400" dirty="0" err="1">
                <a:solidFill>
                  <a:schemeClr val="bg1"/>
                </a:solidFill>
              </a:rPr>
              <a:t>Шахматка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17" name="Полилиния 116"/>
          <p:cNvSpPr/>
          <p:nvPr/>
        </p:nvSpPr>
        <p:spPr>
          <a:xfrm rot="16200000">
            <a:off x="3288589" y="3811097"/>
            <a:ext cx="242935" cy="202446"/>
          </a:xfrm>
          <a:custGeom>
            <a:avLst/>
            <a:gdLst>
              <a:gd name="connsiteX0" fmla="*/ 0 w 202445"/>
              <a:gd name="connsiteY0" fmla="*/ 48587 h 242934"/>
              <a:gd name="connsiteX1" fmla="*/ 101223 w 202445"/>
              <a:gd name="connsiteY1" fmla="*/ 48587 h 242934"/>
              <a:gd name="connsiteX2" fmla="*/ 101223 w 202445"/>
              <a:gd name="connsiteY2" fmla="*/ 0 h 242934"/>
              <a:gd name="connsiteX3" fmla="*/ 202445 w 202445"/>
              <a:gd name="connsiteY3" fmla="*/ 121467 h 242934"/>
              <a:gd name="connsiteX4" fmla="*/ 101223 w 202445"/>
              <a:gd name="connsiteY4" fmla="*/ 242934 h 242934"/>
              <a:gd name="connsiteX5" fmla="*/ 101223 w 202445"/>
              <a:gd name="connsiteY5" fmla="*/ 194347 h 242934"/>
              <a:gd name="connsiteX6" fmla="*/ 0 w 202445"/>
              <a:gd name="connsiteY6" fmla="*/ 194347 h 242934"/>
              <a:gd name="connsiteX7" fmla="*/ 0 w 202445"/>
              <a:gd name="connsiteY7" fmla="*/ 48587 h 24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2445" h="242934">
                <a:moveTo>
                  <a:pt x="161956" y="1"/>
                </a:moveTo>
                <a:lnTo>
                  <a:pt x="161956" y="121468"/>
                </a:lnTo>
                <a:lnTo>
                  <a:pt x="202445" y="121468"/>
                </a:lnTo>
                <a:lnTo>
                  <a:pt x="101223" y="242933"/>
                </a:lnTo>
                <a:lnTo>
                  <a:pt x="0" y="121468"/>
                </a:lnTo>
                <a:lnTo>
                  <a:pt x="40489" y="121468"/>
                </a:lnTo>
                <a:lnTo>
                  <a:pt x="40489" y="1"/>
                </a:lnTo>
                <a:lnTo>
                  <a:pt x="161956" y="1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588" tIns="1" rIns="48587" bIns="60733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/>
          </a:p>
        </p:txBody>
      </p:sp>
      <p:pic>
        <p:nvPicPr>
          <p:cNvPr id="1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994" y="4536634"/>
            <a:ext cx="1869959" cy="122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562107" y="6554416"/>
            <a:ext cx="2581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25 лет на рынке </a:t>
            </a:r>
            <a:r>
              <a:rPr lang="en-US" sz="1200" b="1" dirty="0">
                <a:solidFill>
                  <a:schemeClr val="bg1"/>
                </a:solidFill>
              </a:rPr>
              <a:t>IT</a:t>
            </a:r>
            <a:r>
              <a:rPr lang="ru-RU" sz="1200" b="1" dirty="0">
                <a:solidFill>
                  <a:schemeClr val="bg1"/>
                </a:solidFill>
              </a:rPr>
              <a:t>-технологий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108015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971" y="1088757"/>
            <a:ext cx="10231235" cy="51873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33571"/>
            <a:ext cx="9144000" cy="866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75110" y="255296"/>
            <a:ext cx="7886700" cy="672303"/>
          </a:xfrm>
        </p:spPr>
        <p:txBody>
          <a:bodyPr>
            <a:normAutofit/>
          </a:bodyPr>
          <a:lstStyle/>
          <a:p>
            <a:pPr algn="l"/>
            <a:r>
              <a:rPr lang="ru-RU" sz="3000" dirty="0">
                <a:solidFill>
                  <a:schemeClr val="bg1"/>
                </a:solidFill>
                <a:latin typeface="Impact" panose="020B0806030902050204" pitchFamily="34" charset="0"/>
              </a:rPr>
              <a:t>Схема работы модуля анализа отказов УЭЦН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562727"/>
            <a:ext cx="91440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47488"/>
            <a:ext cx="704468" cy="7044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555" y="65256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ООО «</a:t>
            </a:r>
            <a:r>
              <a:rPr lang="ru-RU" b="1" dirty="0" err="1">
                <a:solidFill>
                  <a:schemeClr val="bg1"/>
                </a:solidFill>
              </a:rPr>
              <a:t>Финист-М</a:t>
            </a:r>
            <a:r>
              <a:rPr lang="ru-RU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9897" y="1659047"/>
            <a:ext cx="321046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Программа загружает данные ТМ, БСИ, ПДК, Электронной </a:t>
            </a:r>
            <a:r>
              <a:rPr lang="ru-RU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Шахматки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Загрузка данных производится в автоматическом режиме онлайн, загрузка данных БСИ – по запросу пользователя в автоматическом режиме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0257" y="2120710"/>
            <a:ext cx="27074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Алгоритм программы группирует данные БСИ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ТМ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сравнивает их с данными Шахматки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97722" y="2597904"/>
            <a:ext cx="41230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Анализирует данные </a:t>
            </a:r>
            <a:r>
              <a:rPr lang="ru-RU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дефектации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УЭЦН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8926" y="4803345"/>
            <a:ext cx="3664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Делает выводы  о причине отказа, дает оценку действиям персонала (ЭПУ, технологическая служба)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04493" y="4803344"/>
            <a:ext cx="35088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Выдает свое решение о причине отказа УЭЦН, аргументирует доказательствами первоисточника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62107" y="6554416"/>
            <a:ext cx="2581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25 лет на рынке </a:t>
            </a:r>
            <a:r>
              <a:rPr lang="en-US" sz="1200" b="1" dirty="0">
                <a:solidFill>
                  <a:schemeClr val="bg1"/>
                </a:solidFill>
              </a:rPr>
              <a:t>IT</a:t>
            </a:r>
            <a:r>
              <a:rPr lang="ru-RU" sz="1200" b="1" dirty="0">
                <a:solidFill>
                  <a:schemeClr val="bg1"/>
                </a:solidFill>
              </a:rPr>
              <a:t>-технологий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32481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17" y="1477968"/>
            <a:ext cx="6058262" cy="19198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33571"/>
            <a:ext cx="9144000" cy="866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47608" y="285728"/>
            <a:ext cx="7886700" cy="672303"/>
          </a:xfrm>
        </p:spPr>
        <p:txBody>
          <a:bodyPr>
            <a:normAutofit fontScale="77500" lnSpcReduction="2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dirty="0">
                <a:solidFill>
                  <a:schemeClr val="bg1"/>
                </a:solidFill>
                <a:latin typeface="Impact" panose="020B0806030902050204" pitchFamily="34" charset="0"/>
              </a:rPr>
              <a:t>Схема работы модуля онлайнового контроля отказов УЭЦН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47488"/>
            <a:ext cx="704468" cy="704468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562727"/>
            <a:ext cx="91440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3555" y="65256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ООО «</a:t>
            </a:r>
            <a:r>
              <a:rPr lang="ru-RU" b="1" dirty="0" err="1">
                <a:solidFill>
                  <a:schemeClr val="bg1"/>
                </a:solidFill>
              </a:rPr>
              <a:t>Финист-М</a:t>
            </a:r>
            <a:r>
              <a:rPr lang="ru-RU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3552158" y="3605700"/>
            <a:ext cx="1872934" cy="676124"/>
          </a:xfrm>
          <a:custGeom>
            <a:avLst/>
            <a:gdLst>
              <a:gd name="connsiteX0" fmla="*/ 0 w 1872934"/>
              <a:gd name="connsiteY0" fmla="*/ 53985 h 539854"/>
              <a:gd name="connsiteX1" fmla="*/ 53985 w 1872934"/>
              <a:gd name="connsiteY1" fmla="*/ 0 h 539854"/>
              <a:gd name="connsiteX2" fmla="*/ 1818949 w 1872934"/>
              <a:gd name="connsiteY2" fmla="*/ 0 h 539854"/>
              <a:gd name="connsiteX3" fmla="*/ 1872934 w 1872934"/>
              <a:gd name="connsiteY3" fmla="*/ 53985 h 539854"/>
              <a:gd name="connsiteX4" fmla="*/ 1872934 w 1872934"/>
              <a:gd name="connsiteY4" fmla="*/ 485869 h 539854"/>
              <a:gd name="connsiteX5" fmla="*/ 1818949 w 1872934"/>
              <a:gd name="connsiteY5" fmla="*/ 539854 h 539854"/>
              <a:gd name="connsiteX6" fmla="*/ 53985 w 1872934"/>
              <a:gd name="connsiteY6" fmla="*/ 539854 h 539854"/>
              <a:gd name="connsiteX7" fmla="*/ 0 w 1872934"/>
              <a:gd name="connsiteY7" fmla="*/ 485869 h 539854"/>
              <a:gd name="connsiteX8" fmla="*/ 0 w 1872934"/>
              <a:gd name="connsiteY8" fmla="*/ 53985 h 53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2934" h="539854">
                <a:moveTo>
                  <a:pt x="0" y="53985"/>
                </a:moveTo>
                <a:cubicBezTo>
                  <a:pt x="0" y="24170"/>
                  <a:pt x="24170" y="0"/>
                  <a:pt x="53985" y="0"/>
                </a:cubicBezTo>
                <a:lnTo>
                  <a:pt x="1818949" y="0"/>
                </a:lnTo>
                <a:cubicBezTo>
                  <a:pt x="1848764" y="0"/>
                  <a:pt x="1872934" y="24170"/>
                  <a:pt x="1872934" y="53985"/>
                </a:cubicBezTo>
                <a:lnTo>
                  <a:pt x="1872934" y="485869"/>
                </a:lnTo>
                <a:cubicBezTo>
                  <a:pt x="1872934" y="515684"/>
                  <a:pt x="1848764" y="539854"/>
                  <a:pt x="1818949" y="539854"/>
                </a:cubicBezTo>
                <a:lnTo>
                  <a:pt x="53985" y="539854"/>
                </a:lnTo>
                <a:cubicBezTo>
                  <a:pt x="24170" y="539854"/>
                  <a:pt x="0" y="515684"/>
                  <a:pt x="0" y="485869"/>
                </a:cubicBezTo>
                <a:lnTo>
                  <a:pt x="0" y="53985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69152" tIns="69152" rIns="69152" bIns="69152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Контроль параметров работы фонда УЭЦН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367159" y="4301723"/>
            <a:ext cx="242935" cy="202446"/>
          </a:xfrm>
          <a:custGeom>
            <a:avLst/>
            <a:gdLst>
              <a:gd name="connsiteX0" fmla="*/ 0 w 202445"/>
              <a:gd name="connsiteY0" fmla="*/ 48587 h 242934"/>
              <a:gd name="connsiteX1" fmla="*/ 101223 w 202445"/>
              <a:gd name="connsiteY1" fmla="*/ 48587 h 242934"/>
              <a:gd name="connsiteX2" fmla="*/ 101223 w 202445"/>
              <a:gd name="connsiteY2" fmla="*/ 0 h 242934"/>
              <a:gd name="connsiteX3" fmla="*/ 202445 w 202445"/>
              <a:gd name="connsiteY3" fmla="*/ 121467 h 242934"/>
              <a:gd name="connsiteX4" fmla="*/ 101223 w 202445"/>
              <a:gd name="connsiteY4" fmla="*/ 242934 h 242934"/>
              <a:gd name="connsiteX5" fmla="*/ 101223 w 202445"/>
              <a:gd name="connsiteY5" fmla="*/ 194347 h 242934"/>
              <a:gd name="connsiteX6" fmla="*/ 0 w 202445"/>
              <a:gd name="connsiteY6" fmla="*/ 194347 h 242934"/>
              <a:gd name="connsiteX7" fmla="*/ 0 w 202445"/>
              <a:gd name="connsiteY7" fmla="*/ 48587 h 24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2445" h="242934">
                <a:moveTo>
                  <a:pt x="161956" y="1"/>
                </a:moveTo>
                <a:lnTo>
                  <a:pt x="161956" y="121468"/>
                </a:lnTo>
                <a:lnTo>
                  <a:pt x="202445" y="121468"/>
                </a:lnTo>
                <a:lnTo>
                  <a:pt x="101223" y="242933"/>
                </a:lnTo>
                <a:lnTo>
                  <a:pt x="0" y="121468"/>
                </a:lnTo>
                <a:lnTo>
                  <a:pt x="40489" y="121468"/>
                </a:lnTo>
                <a:lnTo>
                  <a:pt x="40489" y="1"/>
                </a:lnTo>
                <a:lnTo>
                  <a:pt x="161956" y="1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588" tIns="1" rIns="48587" bIns="60733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/>
          </a:p>
        </p:txBody>
      </p:sp>
      <p:sp>
        <p:nvSpPr>
          <p:cNvPr id="11" name="Полилиния 10"/>
          <p:cNvSpPr/>
          <p:nvPr/>
        </p:nvSpPr>
        <p:spPr>
          <a:xfrm>
            <a:off x="3552158" y="4536632"/>
            <a:ext cx="1872934" cy="539854"/>
          </a:xfrm>
          <a:custGeom>
            <a:avLst/>
            <a:gdLst>
              <a:gd name="connsiteX0" fmla="*/ 0 w 1872934"/>
              <a:gd name="connsiteY0" fmla="*/ 53985 h 539854"/>
              <a:gd name="connsiteX1" fmla="*/ 53985 w 1872934"/>
              <a:gd name="connsiteY1" fmla="*/ 0 h 539854"/>
              <a:gd name="connsiteX2" fmla="*/ 1818949 w 1872934"/>
              <a:gd name="connsiteY2" fmla="*/ 0 h 539854"/>
              <a:gd name="connsiteX3" fmla="*/ 1872934 w 1872934"/>
              <a:gd name="connsiteY3" fmla="*/ 53985 h 539854"/>
              <a:gd name="connsiteX4" fmla="*/ 1872934 w 1872934"/>
              <a:gd name="connsiteY4" fmla="*/ 485869 h 539854"/>
              <a:gd name="connsiteX5" fmla="*/ 1818949 w 1872934"/>
              <a:gd name="connsiteY5" fmla="*/ 539854 h 539854"/>
              <a:gd name="connsiteX6" fmla="*/ 53985 w 1872934"/>
              <a:gd name="connsiteY6" fmla="*/ 539854 h 539854"/>
              <a:gd name="connsiteX7" fmla="*/ 0 w 1872934"/>
              <a:gd name="connsiteY7" fmla="*/ 485869 h 539854"/>
              <a:gd name="connsiteX8" fmla="*/ 0 w 1872934"/>
              <a:gd name="connsiteY8" fmla="*/ 53985 h 53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2934" h="539854">
                <a:moveTo>
                  <a:pt x="0" y="53985"/>
                </a:moveTo>
                <a:cubicBezTo>
                  <a:pt x="0" y="24170"/>
                  <a:pt x="24170" y="0"/>
                  <a:pt x="53985" y="0"/>
                </a:cubicBezTo>
                <a:lnTo>
                  <a:pt x="1818949" y="0"/>
                </a:lnTo>
                <a:cubicBezTo>
                  <a:pt x="1848764" y="0"/>
                  <a:pt x="1872934" y="24170"/>
                  <a:pt x="1872934" y="53985"/>
                </a:cubicBezTo>
                <a:lnTo>
                  <a:pt x="1872934" y="485869"/>
                </a:lnTo>
                <a:cubicBezTo>
                  <a:pt x="1872934" y="515684"/>
                  <a:pt x="1848764" y="539854"/>
                  <a:pt x="1818949" y="539854"/>
                </a:cubicBezTo>
                <a:lnTo>
                  <a:pt x="53985" y="539854"/>
                </a:lnTo>
                <a:cubicBezTo>
                  <a:pt x="24170" y="539854"/>
                  <a:pt x="0" y="515684"/>
                  <a:pt x="0" y="485869"/>
                </a:cubicBezTo>
                <a:lnTo>
                  <a:pt x="0" y="53985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69152" tIns="69152" rIns="69152" bIns="69152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Аргументы программы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4367159" y="5108949"/>
            <a:ext cx="242935" cy="202446"/>
          </a:xfrm>
          <a:custGeom>
            <a:avLst/>
            <a:gdLst>
              <a:gd name="connsiteX0" fmla="*/ 0 w 202445"/>
              <a:gd name="connsiteY0" fmla="*/ 48587 h 242934"/>
              <a:gd name="connsiteX1" fmla="*/ 101223 w 202445"/>
              <a:gd name="connsiteY1" fmla="*/ 48587 h 242934"/>
              <a:gd name="connsiteX2" fmla="*/ 101223 w 202445"/>
              <a:gd name="connsiteY2" fmla="*/ 0 h 242934"/>
              <a:gd name="connsiteX3" fmla="*/ 202445 w 202445"/>
              <a:gd name="connsiteY3" fmla="*/ 121467 h 242934"/>
              <a:gd name="connsiteX4" fmla="*/ 101223 w 202445"/>
              <a:gd name="connsiteY4" fmla="*/ 242934 h 242934"/>
              <a:gd name="connsiteX5" fmla="*/ 101223 w 202445"/>
              <a:gd name="connsiteY5" fmla="*/ 194347 h 242934"/>
              <a:gd name="connsiteX6" fmla="*/ 0 w 202445"/>
              <a:gd name="connsiteY6" fmla="*/ 194347 h 242934"/>
              <a:gd name="connsiteX7" fmla="*/ 0 w 202445"/>
              <a:gd name="connsiteY7" fmla="*/ 48587 h 24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2445" h="242934">
                <a:moveTo>
                  <a:pt x="161956" y="1"/>
                </a:moveTo>
                <a:lnTo>
                  <a:pt x="161956" y="121468"/>
                </a:lnTo>
                <a:lnTo>
                  <a:pt x="202445" y="121468"/>
                </a:lnTo>
                <a:lnTo>
                  <a:pt x="101223" y="242933"/>
                </a:lnTo>
                <a:lnTo>
                  <a:pt x="0" y="121468"/>
                </a:lnTo>
                <a:lnTo>
                  <a:pt x="40489" y="121468"/>
                </a:lnTo>
                <a:lnTo>
                  <a:pt x="40489" y="1"/>
                </a:lnTo>
                <a:lnTo>
                  <a:pt x="161956" y="1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588" tIns="1" rIns="48587" bIns="60733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/>
          </a:p>
        </p:txBody>
      </p:sp>
      <p:sp>
        <p:nvSpPr>
          <p:cNvPr id="13" name="Полилиния 12"/>
          <p:cNvSpPr/>
          <p:nvPr/>
        </p:nvSpPr>
        <p:spPr>
          <a:xfrm>
            <a:off x="3552158" y="5346747"/>
            <a:ext cx="1872934" cy="539854"/>
          </a:xfrm>
          <a:custGeom>
            <a:avLst/>
            <a:gdLst>
              <a:gd name="connsiteX0" fmla="*/ 0 w 1872934"/>
              <a:gd name="connsiteY0" fmla="*/ 53985 h 539854"/>
              <a:gd name="connsiteX1" fmla="*/ 53985 w 1872934"/>
              <a:gd name="connsiteY1" fmla="*/ 0 h 539854"/>
              <a:gd name="connsiteX2" fmla="*/ 1818949 w 1872934"/>
              <a:gd name="connsiteY2" fmla="*/ 0 h 539854"/>
              <a:gd name="connsiteX3" fmla="*/ 1872934 w 1872934"/>
              <a:gd name="connsiteY3" fmla="*/ 53985 h 539854"/>
              <a:gd name="connsiteX4" fmla="*/ 1872934 w 1872934"/>
              <a:gd name="connsiteY4" fmla="*/ 485869 h 539854"/>
              <a:gd name="connsiteX5" fmla="*/ 1818949 w 1872934"/>
              <a:gd name="connsiteY5" fmla="*/ 539854 h 539854"/>
              <a:gd name="connsiteX6" fmla="*/ 53985 w 1872934"/>
              <a:gd name="connsiteY6" fmla="*/ 539854 h 539854"/>
              <a:gd name="connsiteX7" fmla="*/ 0 w 1872934"/>
              <a:gd name="connsiteY7" fmla="*/ 485869 h 539854"/>
              <a:gd name="connsiteX8" fmla="*/ 0 w 1872934"/>
              <a:gd name="connsiteY8" fmla="*/ 53985 h 53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2934" h="539854">
                <a:moveTo>
                  <a:pt x="0" y="53985"/>
                </a:moveTo>
                <a:cubicBezTo>
                  <a:pt x="0" y="24170"/>
                  <a:pt x="24170" y="0"/>
                  <a:pt x="53985" y="0"/>
                </a:cubicBezTo>
                <a:lnTo>
                  <a:pt x="1818949" y="0"/>
                </a:lnTo>
                <a:cubicBezTo>
                  <a:pt x="1848764" y="0"/>
                  <a:pt x="1872934" y="24170"/>
                  <a:pt x="1872934" y="53985"/>
                </a:cubicBezTo>
                <a:lnTo>
                  <a:pt x="1872934" y="485869"/>
                </a:lnTo>
                <a:cubicBezTo>
                  <a:pt x="1872934" y="515684"/>
                  <a:pt x="1848764" y="539854"/>
                  <a:pt x="1818949" y="539854"/>
                </a:cubicBezTo>
                <a:lnTo>
                  <a:pt x="53985" y="539854"/>
                </a:lnTo>
                <a:cubicBezTo>
                  <a:pt x="24170" y="539854"/>
                  <a:pt x="0" y="515684"/>
                  <a:pt x="0" y="485869"/>
                </a:cubicBezTo>
                <a:lnTo>
                  <a:pt x="0" y="53985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69152" tIns="69152" rIns="69152" bIns="69152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Рекомендации программы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76679" y="2058110"/>
            <a:ext cx="177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chemeClr val="accent3">
                    <a:lumMod val="75000"/>
                  </a:schemeClr>
                </a:solidFill>
              </a:rPr>
              <a:t>Данные БСИ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18318" y="2070756"/>
            <a:ext cx="177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chemeClr val="accent3">
                    <a:lumMod val="75000"/>
                  </a:schemeClr>
                </a:solidFill>
              </a:rPr>
              <a:t>Данные ТМ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4367159" y="3403254"/>
            <a:ext cx="242935" cy="202446"/>
          </a:xfrm>
          <a:custGeom>
            <a:avLst/>
            <a:gdLst>
              <a:gd name="connsiteX0" fmla="*/ 0 w 202445"/>
              <a:gd name="connsiteY0" fmla="*/ 48587 h 242934"/>
              <a:gd name="connsiteX1" fmla="*/ 101223 w 202445"/>
              <a:gd name="connsiteY1" fmla="*/ 48587 h 242934"/>
              <a:gd name="connsiteX2" fmla="*/ 101223 w 202445"/>
              <a:gd name="connsiteY2" fmla="*/ 0 h 242934"/>
              <a:gd name="connsiteX3" fmla="*/ 202445 w 202445"/>
              <a:gd name="connsiteY3" fmla="*/ 121467 h 242934"/>
              <a:gd name="connsiteX4" fmla="*/ 101223 w 202445"/>
              <a:gd name="connsiteY4" fmla="*/ 242934 h 242934"/>
              <a:gd name="connsiteX5" fmla="*/ 101223 w 202445"/>
              <a:gd name="connsiteY5" fmla="*/ 194347 h 242934"/>
              <a:gd name="connsiteX6" fmla="*/ 0 w 202445"/>
              <a:gd name="connsiteY6" fmla="*/ 194347 h 242934"/>
              <a:gd name="connsiteX7" fmla="*/ 0 w 202445"/>
              <a:gd name="connsiteY7" fmla="*/ 48587 h 24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2445" h="242934">
                <a:moveTo>
                  <a:pt x="161956" y="1"/>
                </a:moveTo>
                <a:lnTo>
                  <a:pt x="161956" y="121468"/>
                </a:lnTo>
                <a:lnTo>
                  <a:pt x="202445" y="121468"/>
                </a:lnTo>
                <a:lnTo>
                  <a:pt x="101223" y="242933"/>
                </a:lnTo>
                <a:lnTo>
                  <a:pt x="0" y="121468"/>
                </a:lnTo>
                <a:lnTo>
                  <a:pt x="40489" y="121468"/>
                </a:lnTo>
                <a:lnTo>
                  <a:pt x="40489" y="1"/>
                </a:lnTo>
                <a:lnTo>
                  <a:pt x="161956" y="1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588" tIns="1" rIns="48587" bIns="60733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/>
          </a:p>
        </p:txBody>
      </p:sp>
      <p:sp>
        <p:nvSpPr>
          <p:cNvPr id="19" name="Полилиния 18"/>
          <p:cNvSpPr/>
          <p:nvPr/>
        </p:nvSpPr>
        <p:spPr>
          <a:xfrm>
            <a:off x="1395017" y="3640917"/>
            <a:ext cx="1872934" cy="539854"/>
          </a:xfrm>
          <a:custGeom>
            <a:avLst/>
            <a:gdLst>
              <a:gd name="connsiteX0" fmla="*/ 0 w 1872934"/>
              <a:gd name="connsiteY0" fmla="*/ 53985 h 539854"/>
              <a:gd name="connsiteX1" fmla="*/ 53985 w 1872934"/>
              <a:gd name="connsiteY1" fmla="*/ 0 h 539854"/>
              <a:gd name="connsiteX2" fmla="*/ 1818949 w 1872934"/>
              <a:gd name="connsiteY2" fmla="*/ 0 h 539854"/>
              <a:gd name="connsiteX3" fmla="*/ 1872934 w 1872934"/>
              <a:gd name="connsiteY3" fmla="*/ 53985 h 539854"/>
              <a:gd name="connsiteX4" fmla="*/ 1872934 w 1872934"/>
              <a:gd name="connsiteY4" fmla="*/ 485869 h 539854"/>
              <a:gd name="connsiteX5" fmla="*/ 1818949 w 1872934"/>
              <a:gd name="connsiteY5" fmla="*/ 539854 h 539854"/>
              <a:gd name="connsiteX6" fmla="*/ 53985 w 1872934"/>
              <a:gd name="connsiteY6" fmla="*/ 539854 h 539854"/>
              <a:gd name="connsiteX7" fmla="*/ 0 w 1872934"/>
              <a:gd name="connsiteY7" fmla="*/ 485869 h 539854"/>
              <a:gd name="connsiteX8" fmla="*/ 0 w 1872934"/>
              <a:gd name="connsiteY8" fmla="*/ 53985 h 53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2934" h="539854">
                <a:moveTo>
                  <a:pt x="0" y="53985"/>
                </a:moveTo>
                <a:cubicBezTo>
                  <a:pt x="0" y="24170"/>
                  <a:pt x="24170" y="0"/>
                  <a:pt x="53985" y="0"/>
                </a:cubicBezTo>
                <a:lnTo>
                  <a:pt x="1818949" y="0"/>
                </a:lnTo>
                <a:cubicBezTo>
                  <a:pt x="1848764" y="0"/>
                  <a:pt x="1872934" y="24170"/>
                  <a:pt x="1872934" y="53985"/>
                </a:cubicBezTo>
                <a:lnTo>
                  <a:pt x="1872934" y="485869"/>
                </a:lnTo>
                <a:cubicBezTo>
                  <a:pt x="1872934" y="515684"/>
                  <a:pt x="1848764" y="539854"/>
                  <a:pt x="1818949" y="539854"/>
                </a:cubicBezTo>
                <a:lnTo>
                  <a:pt x="53985" y="539854"/>
                </a:lnTo>
                <a:cubicBezTo>
                  <a:pt x="24170" y="539854"/>
                  <a:pt x="0" y="515684"/>
                  <a:pt x="0" y="485869"/>
                </a:cubicBezTo>
                <a:lnTo>
                  <a:pt x="0" y="53985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69152" tIns="69152" rIns="69152" bIns="69152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solidFill>
                  <a:schemeClr val="bg1"/>
                </a:solidFill>
              </a:rPr>
              <a:t>Электронная </a:t>
            </a:r>
            <a:r>
              <a:rPr lang="ru-RU" sz="1400" dirty="0" err="1">
                <a:solidFill>
                  <a:schemeClr val="bg1"/>
                </a:solidFill>
              </a:rPr>
              <a:t>Шахматка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0" name="Полилиния 19"/>
          <p:cNvSpPr/>
          <p:nvPr/>
        </p:nvSpPr>
        <p:spPr>
          <a:xfrm rot="16200000">
            <a:off x="3288589" y="3811097"/>
            <a:ext cx="242935" cy="202446"/>
          </a:xfrm>
          <a:custGeom>
            <a:avLst/>
            <a:gdLst>
              <a:gd name="connsiteX0" fmla="*/ 0 w 202445"/>
              <a:gd name="connsiteY0" fmla="*/ 48587 h 242934"/>
              <a:gd name="connsiteX1" fmla="*/ 101223 w 202445"/>
              <a:gd name="connsiteY1" fmla="*/ 48587 h 242934"/>
              <a:gd name="connsiteX2" fmla="*/ 101223 w 202445"/>
              <a:gd name="connsiteY2" fmla="*/ 0 h 242934"/>
              <a:gd name="connsiteX3" fmla="*/ 202445 w 202445"/>
              <a:gd name="connsiteY3" fmla="*/ 121467 h 242934"/>
              <a:gd name="connsiteX4" fmla="*/ 101223 w 202445"/>
              <a:gd name="connsiteY4" fmla="*/ 242934 h 242934"/>
              <a:gd name="connsiteX5" fmla="*/ 101223 w 202445"/>
              <a:gd name="connsiteY5" fmla="*/ 194347 h 242934"/>
              <a:gd name="connsiteX6" fmla="*/ 0 w 202445"/>
              <a:gd name="connsiteY6" fmla="*/ 194347 h 242934"/>
              <a:gd name="connsiteX7" fmla="*/ 0 w 202445"/>
              <a:gd name="connsiteY7" fmla="*/ 48587 h 24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2445" h="242934">
                <a:moveTo>
                  <a:pt x="161956" y="1"/>
                </a:moveTo>
                <a:lnTo>
                  <a:pt x="161956" y="121468"/>
                </a:lnTo>
                <a:lnTo>
                  <a:pt x="202445" y="121468"/>
                </a:lnTo>
                <a:lnTo>
                  <a:pt x="101223" y="242933"/>
                </a:lnTo>
                <a:lnTo>
                  <a:pt x="0" y="121468"/>
                </a:lnTo>
                <a:lnTo>
                  <a:pt x="40489" y="121468"/>
                </a:lnTo>
                <a:lnTo>
                  <a:pt x="40489" y="1"/>
                </a:lnTo>
                <a:lnTo>
                  <a:pt x="161956" y="1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588" tIns="1" rIns="48587" bIns="60733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00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V="1">
            <a:off x="5705732" y="5570483"/>
            <a:ext cx="1450630" cy="97372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V="1">
            <a:off x="5709301" y="3571652"/>
            <a:ext cx="1397635" cy="82717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V="1">
            <a:off x="5689904" y="4500660"/>
            <a:ext cx="1417030" cy="97235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23312" y="5264943"/>
            <a:ext cx="1444175" cy="99759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823669" y="4278910"/>
            <a:ext cx="1443816" cy="88789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562107" y="6554416"/>
            <a:ext cx="2581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25 лет на рынке </a:t>
            </a:r>
            <a:r>
              <a:rPr lang="en-US" sz="1200" b="1" dirty="0">
                <a:solidFill>
                  <a:schemeClr val="bg1"/>
                </a:solidFill>
              </a:rPr>
              <a:t>IT</a:t>
            </a:r>
            <a:r>
              <a:rPr lang="ru-RU" sz="1200" b="1" dirty="0">
                <a:solidFill>
                  <a:schemeClr val="bg1"/>
                </a:solidFill>
              </a:rPr>
              <a:t>-технологий</a:t>
            </a:r>
          </a:p>
        </p:txBody>
      </p:sp>
      <p:pic>
        <p:nvPicPr>
          <p:cNvPr id="28" name="Рисунок 27" descr="refresh-768x768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001317">
            <a:off x="3857620" y="1928802"/>
            <a:ext cx="1071546" cy="107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6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19" y="893802"/>
            <a:ext cx="9496837" cy="562839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72302" y="5019101"/>
            <a:ext cx="612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71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2612" y="4900968"/>
            <a:ext cx="324000" cy="108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71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2302" y="4782836"/>
            <a:ext cx="432000" cy="108000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71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2302" y="4440959"/>
            <a:ext cx="396310" cy="108000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71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2612" y="4195817"/>
            <a:ext cx="427058" cy="119835"/>
          </a:xfrm>
          <a:prstGeom prst="rect">
            <a:avLst/>
          </a:prstGeom>
          <a:solidFill>
            <a:srgbClr val="70AD47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71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-33571"/>
            <a:ext cx="9144000" cy="866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562727"/>
            <a:ext cx="91440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0" y="47488"/>
            <a:ext cx="704468" cy="7044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555" y="65256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ООО «</a:t>
            </a:r>
            <a:r>
              <a:rPr lang="ru-RU" b="1" dirty="0" err="1">
                <a:solidFill>
                  <a:schemeClr val="bg1"/>
                </a:solidFill>
              </a:rPr>
              <a:t>Финист-М</a:t>
            </a:r>
            <a:r>
              <a:rPr lang="ru-RU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47608" y="454853"/>
            <a:ext cx="7886700" cy="672303"/>
          </a:xfrm>
        </p:spPr>
        <p:txBody>
          <a:bodyPr>
            <a:normAutofit fontScale="77500" lnSpcReduction="2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dirty="0">
                <a:solidFill>
                  <a:schemeClr val="bg1"/>
                </a:solidFill>
                <a:latin typeface="Impact" panose="020B0806030902050204" pitchFamily="34" charset="0"/>
              </a:rPr>
              <a:t>Схема работы модуля онлайнового контроля </a:t>
            </a:r>
            <a:r>
              <a:rPr lang="ru-RU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работы </a:t>
            </a:r>
            <a:r>
              <a:rPr lang="ru-RU" sz="3000" dirty="0">
                <a:solidFill>
                  <a:schemeClr val="bg1"/>
                </a:solidFill>
                <a:latin typeface="Impact" panose="020B0806030902050204" pitchFamily="34" charset="0"/>
              </a:rPr>
              <a:t>УЭЦН</a:t>
            </a:r>
            <a:endParaRPr lang="en-US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670" y="1654909"/>
            <a:ext cx="2137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Модуль на постоянной основе подключен к данным ТМ и Электронной </a:t>
            </a:r>
            <a:r>
              <a:rPr lang="ru-RU" sz="1400" dirty="0" err="1">
                <a:solidFill>
                  <a:schemeClr val="bg1"/>
                </a:solidFill>
              </a:rPr>
              <a:t>Шахматки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670" y="3581705"/>
            <a:ext cx="213787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</a:rPr>
              <a:t>На экране выведен весь фонд скважин УЭЦН с окраской по следующим признакам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6260" y="4158786"/>
            <a:ext cx="2901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750" dirty="0">
                <a:solidFill>
                  <a:schemeClr val="bg1"/>
                </a:solidFill>
              </a:rPr>
              <a:t>Зеленый</a:t>
            </a:r>
            <a:r>
              <a:rPr lang="ru-RU" sz="7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работа УЭЦН в допустимых режимных параметрах</a:t>
            </a:r>
          </a:p>
          <a:p>
            <a:pPr lvl="0"/>
            <a:r>
              <a:rPr lang="ru-RU" sz="7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Желтый – работа УЭЦН с отклонением от заданного режима на определенную величину (зависит от типоразмера установки, частоты, текущего режима работы скважины)</a:t>
            </a:r>
          </a:p>
          <a:p>
            <a:pPr lvl="0"/>
            <a:r>
              <a:rPr lang="ru-RU" sz="750" dirty="0">
                <a:solidFill>
                  <a:schemeClr val="bg1"/>
                </a:solidFill>
              </a:rPr>
              <a:t>Красный </a:t>
            </a:r>
            <a:r>
              <a:rPr lang="ru-RU" sz="7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эксплуатация УЭЦН в недопустимых пределах</a:t>
            </a:r>
          </a:p>
          <a:p>
            <a:pPr lvl="0"/>
            <a:r>
              <a:rPr lang="ru-RU" sz="7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Серый – УЭЦН, по которым зафиксирован отказ</a:t>
            </a:r>
          </a:p>
          <a:p>
            <a:pPr lvl="0"/>
            <a:r>
              <a:rPr lang="ru-RU" sz="750" dirty="0">
                <a:solidFill>
                  <a:schemeClr val="bg1"/>
                </a:solidFill>
              </a:rPr>
              <a:t>Темно-серый</a:t>
            </a:r>
            <a:r>
              <a:rPr lang="ru-RU" sz="7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на скважинах стоят бригады ТКРС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71601" y="2488518"/>
            <a:ext cx="3068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</a:rPr>
              <a:t>При </a:t>
            </a:r>
            <a:r>
              <a:rPr lang="ru-RU" sz="1100" dirty="0" smtClean="0">
                <a:solidFill>
                  <a:schemeClr val="bg1"/>
                </a:solidFill>
              </a:rPr>
              <a:t>выборе скважины, </a:t>
            </a:r>
            <a:r>
              <a:rPr lang="ru-RU" sz="1100" dirty="0">
                <a:solidFill>
                  <a:schemeClr val="bg1"/>
                </a:solidFill>
              </a:rPr>
              <a:t>которая работает не в режиме, программа выдает перечень аргументов, подтверждающих критический режим работы (отклонение по подаче, току нагрузки, давлению на приеме и т.д.). Здесь же дается перечень рекомендаций технологической службе по дальнейшей работе с УЭЦН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54974" y="4666617"/>
            <a:ext cx="2901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</a:rPr>
              <a:t>В протоколе событий программа дает собственную интеллектуальную оценку действий оператора, фиксируемых контроллером СУ ЭЦН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35525" y="5442312"/>
            <a:ext cx="360586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Верные или нейтральные действия программа пропускает </a:t>
            </a:r>
          </a:p>
          <a:p>
            <a:pPr lvl="0"/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Критические действия, с точки зрения алгоритма, фиксируются в журнале событий и помечаются соответствующим образом. В дальнейшем это используется как аргумент для комиссии ПДК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62107" y="6554416"/>
            <a:ext cx="2581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25 лет на рынке </a:t>
            </a:r>
            <a:r>
              <a:rPr lang="en-US" sz="1200" b="1" dirty="0">
                <a:solidFill>
                  <a:schemeClr val="bg1"/>
                </a:solidFill>
              </a:rPr>
              <a:t>IT</a:t>
            </a:r>
            <a:r>
              <a:rPr lang="ru-RU" sz="1200" b="1" dirty="0">
                <a:solidFill>
                  <a:schemeClr val="bg1"/>
                </a:solidFill>
              </a:rPr>
              <a:t>-технологий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184424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2">
  <a:themeElements>
    <a:clrScheme name="Другая 15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FFFFFF"/>
      </a:hlink>
      <a:folHlink>
        <a:srgbClr val="5B63B7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60000"/>
            <a:lumOff val="40000"/>
          </a:schemeClr>
        </a:solidFill>
        <a:ln w="381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Тема2" id="{E1AA167C-21C8-4619-A44B-A11E7A953986}" vid="{3F3A2CE8-25B1-4EDD-908B-6284EABBB25A}"/>
    </a:ext>
  </a:extLst>
</a:theme>
</file>

<file path=ppt/theme/theme4.xml><?xml version="1.0" encoding="utf-8"?>
<a:theme xmlns:a="http://schemas.openxmlformats.org/drawingml/2006/main" name="Contents Slide Master">
  <a:themeElements>
    <a:clrScheme name="ALLPPT-COLOR-A3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49941"/>
      </a:accent1>
      <a:accent2>
        <a:srgbClr val="A4D144"/>
      </a:accent2>
      <a:accent3>
        <a:srgbClr val="649941"/>
      </a:accent3>
      <a:accent4>
        <a:srgbClr val="A4D144"/>
      </a:accent4>
      <a:accent5>
        <a:srgbClr val="649941"/>
      </a:accent5>
      <a:accent6>
        <a:srgbClr val="A4D144"/>
      </a:accent6>
      <a:hlink>
        <a:srgbClr val="76923C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ection Break Slide Master">
  <a:themeElements>
    <a:clrScheme name="ALLPPT-COLOR-A3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49941"/>
      </a:accent1>
      <a:accent2>
        <a:srgbClr val="A4D144"/>
      </a:accent2>
      <a:accent3>
        <a:srgbClr val="649941"/>
      </a:accent3>
      <a:accent4>
        <a:srgbClr val="A4D144"/>
      </a:accent4>
      <a:accent5>
        <a:srgbClr val="649941"/>
      </a:accent5>
      <a:accent6>
        <a:srgbClr val="A4D144"/>
      </a:accent6>
      <a:hlink>
        <a:srgbClr val="76923C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4296</TotalTime>
  <Words>907</Words>
  <Application>Microsoft Office PowerPoint</Application>
  <PresentationFormat>Экран (4:3)</PresentationFormat>
  <Paragraphs>133</Paragraphs>
  <Slides>15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15</vt:i4>
      </vt:variant>
    </vt:vector>
  </HeadingPairs>
  <TitlesOfParts>
    <vt:vector size="28" baseType="lpstr">
      <vt:lpstr>맑은 고딕</vt:lpstr>
      <vt:lpstr>Arial</vt:lpstr>
      <vt:lpstr>Arial Unicode MS</vt:lpstr>
      <vt:lpstr>Calibri</vt:lpstr>
      <vt:lpstr>Calibri Light</vt:lpstr>
      <vt:lpstr>Impact</vt:lpstr>
      <vt:lpstr>Wingdings</vt:lpstr>
      <vt:lpstr>Wingdings 2</vt:lpstr>
      <vt:lpstr>HDOfficeLightV0</vt:lpstr>
      <vt:lpstr>1_HDOfficeLightV0</vt:lpstr>
      <vt:lpstr>Тема2</vt:lpstr>
      <vt:lpstr>Contents Slide Master</vt:lpstr>
      <vt:lpstr>Section Break Slide Master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реализованного проекта</vt:lpstr>
      <vt:lpstr>Презентация PowerPoint</vt:lpstr>
      <vt:lpstr>Схема работы модуля анализа отказов УЭЦН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LEONID</dc:creator>
  <cp:lastModifiedBy>User</cp:lastModifiedBy>
  <cp:revision>162</cp:revision>
  <dcterms:created xsi:type="dcterms:W3CDTF">2013-08-21T19:17:07Z</dcterms:created>
  <dcterms:modified xsi:type="dcterms:W3CDTF">2021-04-28T05:01:26Z</dcterms:modified>
</cp:coreProperties>
</file>